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9" r:id="rId4"/>
  </p:sldMasterIdLst>
  <p:notesMasterIdLst>
    <p:notesMasterId r:id="rId11"/>
  </p:notesMasterIdLst>
  <p:sldIdLst>
    <p:sldId id="256" r:id="rId5"/>
    <p:sldId id="257" r:id="rId6"/>
    <p:sldId id="258" r:id="rId7"/>
    <p:sldId id="259" r:id="rId8"/>
    <p:sldId id="260" r:id="rId9"/>
    <p:sldId id="261" r:id="rId10"/>
  </p:sldIdLst>
  <p:sldSz cx="9906000" cy="6858000" type="A4"/>
  <p:notesSz cx="6858000" cy="9926638"/>
  <p:embeddedFontLst>
    <p:embeddedFont>
      <p:font typeface="Roboto" pitchFamily="2" charset="0"/>
      <p:regular r:id="rId12"/>
      <p:bold r:id="rId13"/>
      <p:italic r:id="rId14"/>
      <p:boldItalic r:id="rId1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154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font" Target="fonts/font2.fntdata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font" Target="fonts/font1.fntdata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font" Target="fonts/font4.fntdata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font" Target="fonts/font3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9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9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009650" y="1241425"/>
            <a:ext cx="4838700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776788"/>
            <a:ext cx="5486400" cy="3908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29750"/>
            <a:ext cx="2971800" cy="49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9429750"/>
            <a:ext cx="2971800" cy="49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r-FR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‹N°›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g387d201d2c1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09650" y="1241425"/>
            <a:ext cx="4838700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7" name="Google Shape;47;g387d201d2c1_0_0:notes"/>
          <p:cNvSpPr txBox="1">
            <a:spLocks noGrp="1"/>
          </p:cNvSpPr>
          <p:nvPr>
            <p:ph type="body" idx="1"/>
          </p:nvPr>
        </p:nvSpPr>
        <p:spPr>
          <a:xfrm>
            <a:off x="685800" y="4776788"/>
            <a:ext cx="5486400" cy="390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r-FR"/>
              <a:t>programme d’acivité</a:t>
            </a:r>
            <a:endParaRPr/>
          </a:p>
        </p:txBody>
      </p:sp>
      <p:sp>
        <p:nvSpPr>
          <p:cNvPr id="48" name="Google Shape;48;g387d201d2c1_0_0:notes"/>
          <p:cNvSpPr txBox="1">
            <a:spLocks noGrp="1"/>
          </p:cNvSpPr>
          <p:nvPr>
            <p:ph type="sldNum" idx="12"/>
          </p:nvPr>
        </p:nvSpPr>
        <p:spPr>
          <a:xfrm>
            <a:off x="3884613" y="9429750"/>
            <a:ext cx="2971800" cy="49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fr-FR"/>
              <a:t>1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387d201d2c1_0_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09650" y="1241425"/>
            <a:ext cx="4838700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6" name="Google Shape;66;g387d201d2c1_0_18:notes"/>
          <p:cNvSpPr txBox="1">
            <a:spLocks noGrp="1"/>
          </p:cNvSpPr>
          <p:nvPr>
            <p:ph type="body" idx="1"/>
          </p:nvPr>
        </p:nvSpPr>
        <p:spPr>
          <a:xfrm>
            <a:off x="685800" y="4776788"/>
            <a:ext cx="5486400" cy="390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r-FR"/>
              <a:t>programme d’acivité</a:t>
            </a:r>
            <a:endParaRPr/>
          </a:p>
        </p:txBody>
      </p:sp>
      <p:sp>
        <p:nvSpPr>
          <p:cNvPr id="67" name="Google Shape;67;g387d201d2c1_0_18:notes"/>
          <p:cNvSpPr txBox="1">
            <a:spLocks noGrp="1"/>
          </p:cNvSpPr>
          <p:nvPr>
            <p:ph type="sldNum" idx="12"/>
          </p:nvPr>
        </p:nvSpPr>
        <p:spPr>
          <a:xfrm>
            <a:off x="3884613" y="9429750"/>
            <a:ext cx="2971800" cy="49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fr-FR"/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87d201d2c1_0_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09650" y="1241425"/>
            <a:ext cx="4838700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5" name="Google Shape;85;g387d201d2c1_0_36:notes"/>
          <p:cNvSpPr txBox="1">
            <a:spLocks noGrp="1"/>
          </p:cNvSpPr>
          <p:nvPr>
            <p:ph type="body" idx="1"/>
          </p:nvPr>
        </p:nvSpPr>
        <p:spPr>
          <a:xfrm>
            <a:off x="685800" y="4776788"/>
            <a:ext cx="5486400" cy="390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r-FR"/>
              <a:t>programme d’acivité</a:t>
            </a:r>
            <a:endParaRPr/>
          </a:p>
        </p:txBody>
      </p:sp>
      <p:sp>
        <p:nvSpPr>
          <p:cNvPr id="86" name="Google Shape;86;g387d201d2c1_0_36:notes"/>
          <p:cNvSpPr txBox="1">
            <a:spLocks noGrp="1"/>
          </p:cNvSpPr>
          <p:nvPr>
            <p:ph type="sldNum" idx="12"/>
          </p:nvPr>
        </p:nvSpPr>
        <p:spPr>
          <a:xfrm>
            <a:off x="3884613" y="9429750"/>
            <a:ext cx="2971800" cy="49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fr-FR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387d201d2c1_0_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09650" y="1241425"/>
            <a:ext cx="4838700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4" name="Google Shape;104;g387d201d2c1_0_54:notes"/>
          <p:cNvSpPr txBox="1">
            <a:spLocks noGrp="1"/>
          </p:cNvSpPr>
          <p:nvPr>
            <p:ph type="body" idx="1"/>
          </p:nvPr>
        </p:nvSpPr>
        <p:spPr>
          <a:xfrm>
            <a:off x="685800" y="4776788"/>
            <a:ext cx="5486400" cy="390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r-FR"/>
              <a:t>programme d’acivité</a:t>
            </a:r>
            <a:endParaRPr/>
          </a:p>
        </p:txBody>
      </p:sp>
      <p:sp>
        <p:nvSpPr>
          <p:cNvPr id="105" name="Google Shape;105;g387d201d2c1_0_54:notes"/>
          <p:cNvSpPr txBox="1">
            <a:spLocks noGrp="1"/>
          </p:cNvSpPr>
          <p:nvPr>
            <p:ph type="sldNum" idx="12"/>
          </p:nvPr>
        </p:nvSpPr>
        <p:spPr>
          <a:xfrm>
            <a:off x="3884613" y="9429750"/>
            <a:ext cx="2971800" cy="49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fr-FR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387d201d2c1_0_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09650" y="1241425"/>
            <a:ext cx="4838700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3" name="Google Shape;123;g387d201d2c1_0_72:notes"/>
          <p:cNvSpPr txBox="1">
            <a:spLocks noGrp="1"/>
          </p:cNvSpPr>
          <p:nvPr>
            <p:ph type="body" idx="1"/>
          </p:nvPr>
        </p:nvSpPr>
        <p:spPr>
          <a:xfrm>
            <a:off x="685800" y="4776788"/>
            <a:ext cx="5486400" cy="390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r-FR"/>
              <a:t>programme d’acivité</a:t>
            </a:r>
            <a:endParaRPr/>
          </a:p>
        </p:txBody>
      </p:sp>
      <p:sp>
        <p:nvSpPr>
          <p:cNvPr id="124" name="Google Shape;124;g387d201d2c1_0_72:notes"/>
          <p:cNvSpPr txBox="1">
            <a:spLocks noGrp="1"/>
          </p:cNvSpPr>
          <p:nvPr>
            <p:ph type="sldNum" idx="12"/>
          </p:nvPr>
        </p:nvSpPr>
        <p:spPr>
          <a:xfrm>
            <a:off x="3884613" y="9429750"/>
            <a:ext cx="2971800" cy="49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fr-FR"/>
              <a:t>5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387d201d2c1_0_9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09650" y="1241425"/>
            <a:ext cx="4838700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2" name="Google Shape;142;g387d201d2c1_0_90:notes"/>
          <p:cNvSpPr txBox="1">
            <a:spLocks noGrp="1"/>
          </p:cNvSpPr>
          <p:nvPr>
            <p:ph type="body" idx="1"/>
          </p:nvPr>
        </p:nvSpPr>
        <p:spPr>
          <a:xfrm>
            <a:off x="685800" y="4776788"/>
            <a:ext cx="5486400" cy="390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r-FR"/>
              <a:t>programme d’acivité</a:t>
            </a:r>
            <a:endParaRPr/>
          </a:p>
        </p:txBody>
      </p:sp>
      <p:sp>
        <p:nvSpPr>
          <p:cNvPr id="143" name="Google Shape;143;g387d201d2c1_0_90:notes"/>
          <p:cNvSpPr txBox="1">
            <a:spLocks noGrp="1"/>
          </p:cNvSpPr>
          <p:nvPr>
            <p:ph type="sldNum" idx="12"/>
          </p:nvPr>
        </p:nvSpPr>
        <p:spPr>
          <a:xfrm>
            <a:off x="3884613" y="9429750"/>
            <a:ext cx="2971800" cy="49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fr-FR"/>
              <a:t>6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Hebdo mardi-samedi">
  <p:cSld name="Hebdo mardi-samedi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2"/>
          <p:cNvSpPr/>
          <p:nvPr/>
        </p:nvSpPr>
        <p:spPr>
          <a:xfrm>
            <a:off x="914400" y="1053433"/>
            <a:ext cx="1512916" cy="18466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</a:pPr>
            <a:r>
              <a:rPr lang="fr-FR" sz="14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LUNDI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" name="Google Shape;23;p2"/>
          <p:cNvSpPr txBox="1">
            <a:spLocks noGrp="1"/>
          </p:cNvSpPr>
          <p:nvPr>
            <p:ph type="body" idx="1"/>
          </p:nvPr>
        </p:nvSpPr>
        <p:spPr>
          <a:xfrm>
            <a:off x="914400" y="1441770"/>
            <a:ext cx="1512916" cy="23230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4" name="Google Shape;24;p2"/>
          <p:cNvSpPr txBox="1">
            <a:spLocks noGrp="1"/>
          </p:cNvSpPr>
          <p:nvPr>
            <p:ph type="title"/>
          </p:nvPr>
        </p:nvSpPr>
        <p:spPr>
          <a:xfrm>
            <a:off x="0" y="0"/>
            <a:ext cx="9906000" cy="955698"/>
          </a:xfrm>
          <a:prstGeom prst="rect">
            <a:avLst/>
          </a:prstGeom>
          <a:solidFill>
            <a:srgbClr val="2A738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5" name="Google Shape;25;p2"/>
          <p:cNvSpPr txBox="1">
            <a:spLocks noGrp="1"/>
          </p:cNvSpPr>
          <p:nvPr>
            <p:ph type="body" idx="2"/>
          </p:nvPr>
        </p:nvSpPr>
        <p:spPr>
          <a:xfrm>
            <a:off x="0" y="6270907"/>
            <a:ext cx="9906000" cy="5870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6" name="Google Shape;26;p2"/>
          <p:cNvSpPr txBox="1">
            <a:spLocks noGrp="1"/>
          </p:cNvSpPr>
          <p:nvPr>
            <p:ph type="body" idx="3"/>
          </p:nvPr>
        </p:nvSpPr>
        <p:spPr>
          <a:xfrm>
            <a:off x="881150" y="4005148"/>
            <a:ext cx="1512916" cy="20985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7" name="Google Shape;27;p2"/>
          <p:cNvSpPr/>
          <p:nvPr/>
        </p:nvSpPr>
        <p:spPr>
          <a:xfrm>
            <a:off x="2504899" y="1044031"/>
            <a:ext cx="1512916" cy="18466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</a:pPr>
            <a:r>
              <a:rPr lang="fr-FR" sz="14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MARDI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" name="Google Shape;28;p2"/>
          <p:cNvSpPr/>
          <p:nvPr/>
        </p:nvSpPr>
        <p:spPr>
          <a:xfrm>
            <a:off x="4106481" y="1046314"/>
            <a:ext cx="1512916" cy="184664"/>
          </a:xfrm>
          <a:prstGeom prst="rect">
            <a:avLst/>
          </a:prstGeom>
          <a:solidFill>
            <a:srgbClr val="2A738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</a:pPr>
            <a:r>
              <a:rPr lang="fr-FR" sz="14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MERCREDI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" name="Google Shape;29;p2"/>
          <p:cNvSpPr/>
          <p:nvPr/>
        </p:nvSpPr>
        <p:spPr>
          <a:xfrm>
            <a:off x="5724698" y="1044280"/>
            <a:ext cx="1512916" cy="18466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</a:pPr>
            <a:r>
              <a:rPr lang="fr-FR" sz="14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JEUDI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" name="Google Shape;30;p2"/>
          <p:cNvSpPr/>
          <p:nvPr/>
        </p:nvSpPr>
        <p:spPr>
          <a:xfrm>
            <a:off x="7326280" y="1044280"/>
            <a:ext cx="1535087" cy="18212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</a:pPr>
            <a:r>
              <a:rPr lang="fr-FR" sz="14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VENDREDI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" name="Google Shape;31;p2"/>
          <p:cNvSpPr txBox="1">
            <a:spLocks noGrp="1"/>
          </p:cNvSpPr>
          <p:nvPr>
            <p:ph type="body" idx="4"/>
          </p:nvPr>
        </p:nvSpPr>
        <p:spPr>
          <a:xfrm>
            <a:off x="2515986" y="1449955"/>
            <a:ext cx="1512916" cy="23230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2" name="Google Shape;32;p2"/>
          <p:cNvSpPr txBox="1">
            <a:spLocks noGrp="1"/>
          </p:cNvSpPr>
          <p:nvPr>
            <p:ph type="body" idx="5"/>
          </p:nvPr>
        </p:nvSpPr>
        <p:spPr>
          <a:xfrm>
            <a:off x="2515986" y="4005149"/>
            <a:ext cx="1512916" cy="20985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3" name="Google Shape;33;p2"/>
          <p:cNvSpPr txBox="1">
            <a:spLocks noGrp="1"/>
          </p:cNvSpPr>
          <p:nvPr>
            <p:ph type="body" idx="6"/>
          </p:nvPr>
        </p:nvSpPr>
        <p:spPr>
          <a:xfrm>
            <a:off x="5724698" y="1451267"/>
            <a:ext cx="1512916" cy="22997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4" name="Google Shape;34;p2"/>
          <p:cNvSpPr txBox="1">
            <a:spLocks noGrp="1"/>
          </p:cNvSpPr>
          <p:nvPr>
            <p:ph type="body" idx="7"/>
          </p:nvPr>
        </p:nvSpPr>
        <p:spPr>
          <a:xfrm>
            <a:off x="5724698" y="4011080"/>
            <a:ext cx="1512916" cy="20985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5" name="Google Shape;35;p2"/>
          <p:cNvSpPr txBox="1">
            <a:spLocks noGrp="1"/>
          </p:cNvSpPr>
          <p:nvPr>
            <p:ph type="body" idx="8"/>
          </p:nvPr>
        </p:nvSpPr>
        <p:spPr>
          <a:xfrm>
            <a:off x="7329053" y="1449955"/>
            <a:ext cx="1512916" cy="23230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6" name="Google Shape;36;p2"/>
          <p:cNvSpPr txBox="1">
            <a:spLocks noGrp="1"/>
          </p:cNvSpPr>
          <p:nvPr>
            <p:ph type="body" idx="9"/>
          </p:nvPr>
        </p:nvSpPr>
        <p:spPr>
          <a:xfrm>
            <a:off x="7359534" y="4008457"/>
            <a:ext cx="1512916" cy="20985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7" name="Google Shape;37;p2"/>
          <p:cNvSpPr/>
          <p:nvPr/>
        </p:nvSpPr>
        <p:spPr>
          <a:xfrm>
            <a:off x="892231" y="3773048"/>
            <a:ext cx="3153294" cy="184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A7387"/>
              </a:buClr>
              <a:buSzPts val="1100"/>
              <a:buFont typeface="Roboto"/>
              <a:buNone/>
            </a:pPr>
            <a:r>
              <a:rPr lang="fr-FR" sz="1100" b="0" i="0" u="sng" strike="noStrike" cap="none">
                <a:solidFill>
                  <a:srgbClr val="2A7387"/>
                </a:solidFill>
                <a:latin typeface="Roboto"/>
                <a:ea typeface="Roboto"/>
                <a:cs typeface="Roboto"/>
                <a:sym typeface="Roboto"/>
              </a:rPr>
              <a:t>Accueil du soir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" name="Google Shape;38;p2"/>
          <p:cNvSpPr/>
          <p:nvPr/>
        </p:nvSpPr>
        <p:spPr>
          <a:xfrm>
            <a:off x="914400" y="1242681"/>
            <a:ext cx="3113110" cy="2166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A7387"/>
              </a:buClr>
              <a:buSzPts val="1100"/>
              <a:buFont typeface="Roboto"/>
              <a:buNone/>
            </a:pPr>
            <a:r>
              <a:rPr lang="fr-FR" sz="1100" b="0" i="0" u="sng" strike="noStrike" cap="none">
                <a:solidFill>
                  <a:srgbClr val="2A7387"/>
                </a:solidFill>
                <a:latin typeface="Roboto"/>
                <a:ea typeface="Roboto"/>
                <a:cs typeface="Roboto"/>
                <a:sym typeface="Roboto"/>
              </a:rPr>
              <a:t>Pause méridienne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" name="Google Shape;39;p2"/>
          <p:cNvSpPr/>
          <p:nvPr/>
        </p:nvSpPr>
        <p:spPr>
          <a:xfrm>
            <a:off x="5708073" y="3772552"/>
            <a:ext cx="3153294" cy="184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A7387"/>
              </a:buClr>
              <a:buSzPts val="1100"/>
              <a:buFont typeface="Roboto"/>
              <a:buNone/>
            </a:pPr>
            <a:r>
              <a:rPr lang="fr-FR" sz="1100" b="0" i="0" u="sng" strike="noStrike" cap="none">
                <a:solidFill>
                  <a:srgbClr val="2A7387"/>
                </a:solidFill>
                <a:latin typeface="Roboto"/>
                <a:ea typeface="Roboto"/>
                <a:cs typeface="Roboto"/>
                <a:sym typeface="Roboto"/>
              </a:rPr>
              <a:t>Accueil du soir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" name="Google Shape;40;p2"/>
          <p:cNvSpPr/>
          <p:nvPr/>
        </p:nvSpPr>
        <p:spPr>
          <a:xfrm>
            <a:off x="5724697" y="1246504"/>
            <a:ext cx="3153294" cy="184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A7387"/>
              </a:buClr>
              <a:buSzPts val="1100"/>
              <a:buFont typeface="Roboto"/>
              <a:buNone/>
            </a:pPr>
            <a:r>
              <a:rPr lang="fr-FR" sz="1100" b="0" i="0" u="sng" strike="noStrike" cap="none">
                <a:solidFill>
                  <a:srgbClr val="2A7387"/>
                </a:solidFill>
                <a:latin typeface="Roboto"/>
                <a:ea typeface="Roboto"/>
                <a:cs typeface="Roboto"/>
                <a:sym typeface="Roboto"/>
              </a:rPr>
              <a:t>Pause méridienne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" name="Google Shape;41;p2"/>
          <p:cNvSpPr txBox="1">
            <a:spLocks noGrp="1"/>
          </p:cNvSpPr>
          <p:nvPr>
            <p:ph type="body" idx="13"/>
          </p:nvPr>
        </p:nvSpPr>
        <p:spPr>
          <a:xfrm>
            <a:off x="4120342" y="1432158"/>
            <a:ext cx="1512916" cy="23230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2" name="Google Shape;42;p2"/>
          <p:cNvSpPr txBox="1">
            <a:spLocks noGrp="1"/>
          </p:cNvSpPr>
          <p:nvPr>
            <p:ph type="body" idx="14"/>
          </p:nvPr>
        </p:nvSpPr>
        <p:spPr>
          <a:xfrm>
            <a:off x="4120342" y="4021928"/>
            <a:ext cx="1512916" cy="20985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3" name="Google Shape;43;p2"/>
          <p:cNvSpPr/>
          <p:nvPr/>
        </p:nvSpPr>
        <p:spPr>
          <a:xfrm>
            <a:off x="4073233" y="1235764"/>
            <a:ext cx="1540627" cy="184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BCC00"/>
              </a:buClr>
              <a:buSzPts val="1100"/>
              <a:buFont typeface="Arial"/>
              <a:buNone/>
            </a:pPr>
            <a:r>
              <a:rPr lang="fr-FR" sz="1100" b="0" i="0" u="sng" strike="noStrike" cap="none">
                <a:solidFill>
                  <a:srgbClr val="BBCC00"/>
                </a:solidFill>
                <a:latin typeface="Arial"/>
                <a:ea typeface="Arial"/>
                <a:cs typeface="Arial"/>
                <a:sym typeface="Arial"/>
              </a:rPr>
              <a:t>MATIN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" name="Google Shape;44;p2"/>
          <p:cNvSpPr/>
          <p:nvPr/>
        </p:nvSpPr>
        <p:spPr>
          <a:xfrm>
            <a:off x="4092625" y="3760729"/>
            <a:ext cx="1540627" cy="23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BCC00"/>
              </a:buClr>
              <a:buSzPts val="1100"/>
              <a:buFont typeface="Arial"/>
              <a:buNone/>
            </a:pPr>
            <a:r>
              <a:rPr lang="fr-FR" sz="1100" b="0" i="0" u="sng" strike="noStrike" cap="none">
                <a:solidFill>
                  <a:srgbClr val="BBCC00"/>
                </a:solidFill>
                <a:latin typeface="Arial"/>
                <a:ea typeface="Arial"/>
                <a:cs typeface="Arial"/>
                <a:sym typeface="Arial"/>
              </a:rPr>
              <a:t>APRÈS-MIDI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/>
        </p:nvSpPr>
        <p:spPr>
          <a:xfrm>
            <a:off x="0" y="6329031"/>
            <a:ext cx="9906000" cy="5289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 sz="12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1;p1"/>
          <p:cNvSpPr/>
          <p:nvPr/>
        </p:nvSpPr>
        <p:spPr>
          <a:xfrm>
            <a:off x="889458" y="1447685"/>
            <a:ext cx="1533873" cy="2284902"/>
          </a:xfrm>
          <a:prstGeom prst="rect">
            <a:avLst/>
          </a:prstGeom>
          <a:solidFill>
            <a:srgbClr val="FAFFC2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rgbClr val="FAFFC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endParaRPr sz="1800" b="1" i="0" u="none" strike="noStrike" cap="none">
              <a:solidFill>
                <a:srgbClr val="FAFFC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endParaRPr sz="1800" b="1" i="0" u="none" strike="noStrike" cap="none">
              <a:solidFill>
                <a:srgbClr val="FAFFC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endParaRPr sz="1800" b="1" i="0" u="none" strike="noStrike" cap="none">
              <a:solidFill>
                <a:srgbClr val="FAFFC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Google Shape;12;p1"/>
          <p:cNvSpPr/>
          <p:nvPr/>
        </p:nvSpPr>
        <p:spPr>
          <a:xfrm>
            <a:off x="4112743" y="1446415"/>
            <a:ext cx="1527668" cy="2284902"/>
          </a:xfrm>
          <a:prstGeom prst="rect">
            <a:avLst/>
          </a:prstGeom>
          <a:solidFill>
            <a:srgbClr val="EDECE6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" name="Google Shape;13;p1"/>
          <p:cNvSpPr/>
          <p:nvPr/>
        </p:nvSpPr>
        <p:spPr>
          <a:xfrm>
            <a:off x="7330063" y="1449022"/>
            <a:ext cx="1527666" cy="2283668"/>
          </a:xfrm>
          <a:prstGeom prst="rect">
            <a:avLst/>
          </a:prstGeom>
          <a:solidFill>
            <a:srgbClr val="FAFFC2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" name="Google Shape;14;p1"/>
          <p:cNvSpPr/>
          <p:nvPr/>
        </p:nvSpPr>
        <p:spPr>
          <a:xfrm>
            <a:off x="5721404" y="1449022"/>
            <a:ext cx="1527667" cy="2283668"/>
          </a:xfrm>
          <a:prstGeom prst="rect">
            <a:avLst/>
          </a:prstGeom>
          <a:solidFill>
            <a:srgbClr val="FAFFC2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" name="Google Shape;15;p1"/>
          <p:cNvSpPr/>
          <p:nvPr/>
        </p:nvSpPr>
        <p:spPr>
          <a:xfrm>
            <a:off x="2500164" y="1447685"/>
            <a:ext cx="1527669" cy="2284902"/>
          </a:xfrm>
          <a:prstGeom prst="rect">
            <a:avLst/>
          </a:prstGeom>
          <a:solidFill>
            <a:srgbClr val="FAFEC1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" name="Google Shape;16;p1"/>
          <p:cNvSpPr/>
          <p:nvPr/>
        </p:nvSpPr>
        <p:spPr>
          <a:xfrm>
            <a:off x="889458" y="3977677"/>
            <a:ext cx="1533873" cy="2148803"/>
          </a:xfrm>
          <a:prstGeom prst="rect">
            <a:avLst/>
          </a:prstGeom>
          <a:solidFill>
            <a:srgbClr val="FAFFC2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rgbClr val="FAFFC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endParaRPr sz="1800" b="1" i="0" u="none" strike="noStrike" cap="none">
              <a:solidFill>
                <a:srgbClr val="FAFFC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endParaRPr sz="1800" b="1" i="0" u="none" strike="noStrike" cap="none">
              <a:solidFill>
                <a:srgbClr val="FAFFC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endParaRPr sz="1800" b="1" i="0" u="none" strike="noStrike" cap="none">
              <a:solidFill>
                <a:srgbClr val="FAFFC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7;p1"/>
          <p:cNvSpPr/>
          <p:nvPr/>
        </p:nvSpPr>
        <p:spPr>
          <a:xfrm>
            <a:off x="7330063" y="3979051"/>
            <a:ext cx="1527666" cy="2147642"/>
          </a:xfrm>
          <a:prstGeom prst="rect">
            <a:avLst/>
          </a:prstGeom>
          <a:solidFill>
            <a:srgbClr val="FAFFC2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" name="Google Shape;18;p1"/>
          <p:cNvSpPr/>
          <p:nvPr/>
        </p:nvSpPr>
        <p:spPr>
          <a:xfrm>
            <a:off x="5721404" y="3979051"/>
            <a:ext cx="1527667" cy="2147642"/>
          </a:xfrm>
          <a:prstGeom prst="rect">
            <a:avLst/>
          </a:prstGeom>
          <a:solidFill>
            <a:srgbClr val="FAFEC1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Google Shape;19;p1"/>
          <p:cNvSpPr/>
          <p:nvPr/>
        </p:nvSpPr>
        <p:spPr>
          <a:xfrm>
            <a:off x="2500164" y="3977677"/>
            <a:ext cx="1527669" cy="2148803"/>
          </a:xfrm>
          <a:prstGeom prst="rect">
            <a:avLst/>
          </a:prstGeom>
          <a:solidFill>
            <a:srgbClr val="FAFEC1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" name="Google Shape;20;p1"/>
          <p:cNvSpPr/>
          <p:nvPr/>
        </p:nvSpPr>
        <p:spPr>
          <a:xfrm>
            <a:off x="4112743" y="3977677"/>
            <a:ext cx="1527668" cy="2148803"/>
          </a:xfrm>
          <a:prstGeom prst="rect">
            <a:avLst/>
          </a:prstGeom>
          <a:solidFill>
            <a:srgbClr val="EDECE6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3"/>
          <p:cNvSpPr txBox="1">
            <a:spLocks noGrp="1"/>
          </p:cNvSpPr>
          <p:nvPr>
            <p:ph type="body" idx="1"/>
          </p:nvPr>
        </p:nvSpPr>
        <p:spPr>
          <a:xfrm>
            <a:off x="881150" y="1451275"/>
            <a:ext cx="1543500" cy="227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2500" lnSpcReduction="10000"/>
          </a:bodyPr>
          <a:lstStyle/>
          <a:p>
            <a:pPr marL="0" lvl="0" indent="0">
              <a:lnSpc>
                <a:spcPct val="115000"/>
              </a:lnSpc>
              <a:buSzPts val="1100"/>
            </a:pPr>
            <a:r>
              <a:rPr lang="fr-FR" dirty="0"/>
              <a:t>Balle aux prisonniers </a:t>
            </a:r>
          </a:p>
          <a:p>
            <a:pPr marL="0" lvl="0" indent="0">
              <a:lnSpc>
                <a:spcPct val="115000"/>
              </a:lnSpc>
              <a:buSzPts val="1100"/>
            </a:pPr>
            <a:r>
              <a:rPr lang="fr-FR" dirty="0"/>
              <a:t>(jeu collectif)</a:t>
            </a:r>
          </a:p>
          <a:p>
            <a:pPr marL="0" lvl="0" indent="0">
              <a:lnSpc>
                <a:spcPct val="115000"/>
              </a:lnSpc>
              <a:buSzPts val="1100"/>
            </a:pPr>
            <a:endParaRPr lang="fr-FR" noProof="0" dirty="0"/>
          </a:p>
          <a:p>
            <a:pPr marL="0" lvl="0" indent="0">
              <a:lnSpc>
                <a:spcPct val="115000"/>
              </a:lnSpc>
              <a:buSzPts val="1100"/>
            </a:pPr>
            <a:r>
              <a:rPr lang="fr-FR" dirty="0"/>
              <a:t>Lucky Luke </a:t>
            </a:r>
          </a:p>
          <a:p>
            <a:pPr marL="0" lvl="0" indent="0">
              <a:lnSpc>
                <a:spcPct val="115000"/>
              </a:lnSpc>
              <a:buSzPts val="1100"/>
            </a:pPr>
            <a:r>
              <a:rPr lang="fr-FR" dirty="0"/>
              <a:t>( jeu collectif)​</a:t>
            </a:r>
          </a:p>
          <a:p>
            <a:pPr fontAlgn="base"/>
            <a:endParaRPr lang="fr-FR" noProof="0" dirty="0"/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​Accès libre​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Boîtes à jouer​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​</a:t>
            </a:r>
          </a:p>
        </p:txBody>
      </p:sp>
      <p:sp>
        <p:nvSpPr>
          <p:cNvPr id="51" name="Google Shape;51;p3"/>
          <p:cNvSpPr txBox="1">
            <a:spLocks noGrp="1"/>
          </p:cNvSpPr>
          <p:nvPr>
            <p:ph type="title"/>
          </p:nvPr>
        </p:nvSpPr>
        <p:spPr>
          <a:xfrm>
            <a:off x="0" y="-1"/>
            <a:ext cx="9906000" cy="955800"/>
          </a:xfrm>
          <a:prstGeom prst="rect">
            <a:avLst/>
          </a:prstGeom>
          <a:solidFill>
            <a:srgbClr val="2A738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rPr lang="fr-FR" noProof="0" dirty="0"/>
              <a:t>     </a:t>
            </a:r>
            <a:r>
              <a:rPr lang="fr-FR" sz="2000" noProof="0" dirty="0"/>
              <a:t>ACCUEIL DE LOISIRS JEAN DE LA FONTAINE</a:t>
            </a:r>
            <a:br>
              <a:rPr lang="fr-FR" sz="2000" noProof="0" dirty="0"/>
            </a:br>
            <a:r>
              <a:rPr lang="fr-FR" sz="2000" noProof="0" dirty="0"/>
              <a:t>   DU 0</a:t>
            </a:r>
            <a:r>
              <a:rPr lang="fr-FR" sz="2000" dirty="0"/>
              <a:t>9</a:t>
            </a:r>
            <a:r>
              <a:rPr lang="fr-FR" sz="2000" noProof="0" dirty="0"/>
              <a:t>/03/2026 AU </a:t>
            </a:r>
            <a:r>
              <a:rPr lang="fr-FR" sz="2000" dirty="0"/>
              <a:t>13</a:t>
            </a:r>
            <a:r>
              <a:rPr lang="fr-FR" sz="2000" noProof="0" dirty="0"/>
              <a:t>/03/2026</a:t>
            </a:r>
            <a:endParaRPr lang="fr-FR" noProof="0" dirty="0"/>
          </a:p>
        </p:txBody>
      </p:sp>
      <p:sp>
        <p:nvSpPr>
          <p:cNvPr id="52" name="Google Shape;52;p3"/>
          <p:cNvSpPr txBox="1">
            <a:spLocks noGrp="1"/>
          </p:cNvSpPr>
          <p:nvPr>
            <p:ph type="body" idx="2"/>
          </p:nvPr>
        </p:nvSpPr>
        <p:spPr>
          <a:xfrm>
            <a:off x="0" y="6270907"/>
            <a:ext cx="9906000" cy="58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fr-FR" noProof="0" dirty="0"/>
              <a:t>Ce programme est susceptible d’être modifié. (Conditions météorologiques, demandes des enfants, fatigue du groupe, opportunités…)</a:t>
            </a:r>
          </a:p>
          <a:p>
            <a:pPr algn="ctr"/>
            <a:r>
              <a:rPr lang="fr-FR" dirty="0">
                <a:solidFill>
                  <a:srgbClr val="7030A0"/>
                </a:solidFill>
              </a:rPr>
              <a:t>*Mercredi littéraire : Le seigneur des anneaux de J.R.R Tolkien</a:t>
            </a:r>
          </a:p>
          <a:p>
            <a:pPr marL="0" lvl="0" indent="0" algn="ctr" rtl="0">
              <a:spcBef>
                <a:spcPts val="240"/>
              </a:spcBef>
              <a:spcAft>
                <a:spcPts val="0"/>
              </a:spcAft>
              <a:buClr>
                <a:srgbClr val="7030A0"/>
              </a:buClr>
              <a:buSzPct val="100000"/>
              <a:buFont typeface="Arial"/>
              <a:buNone/>
            </a:pPr>
            <a:r>
              <a:rPr lang="fr-FR" noProof="0" dirty="0"/>
              <a:t> </a:t>
            </a:r>
            <a:endParaRPr lang="fr-FR" noProof="0" dirty="0">
              <a:solidFill>
                <a:srgbClr val="7030A0"/>
              </a:solidFill>
            </a:endParaRPr>
          </a:p>
        </p:txBody>
      </p:sp>
      <p:pic>
        <p:nvPicPr>
          <p:cNvPr id="53" name="Google Shape;53;p3" descr="Une image contenant logo, Police, Graphique, symbole&#10;&#10;Description générée automatiquement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80292" y="97319"/>
            <a:ext cx="700860" cy="731071"/>
          </a:xfrm>
          <a:prstGeom prst="rect">
            <a:avLst/>
          </a:prstGeom>
          <a:noFill/>
          <a:ln>
            <a:noFill/>
          </a:ln>
          <a:effectLst>
            <a:outerShdw dist="22997" dir="5400000" algn="tl">
              <a:srgbClr val="000000">
                <a:alpha val="34510"/>
              </a:srgbClr>
            </a:outerShdw>
          </a:effectLst>
        </p:spPr>
      </p:pic>
      <p:pic>
        <p:nvPicPr>
          <p:cNvPr id="54" name="Google Shape;54;p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841964" y="102842"/>
            <a:ext cx="871807" cy="731584"/>
          </a:xfrm>
          <a:prstGeom prst="rect">
            <a:avLst/>
          </a:prstGeom>
          <a:noFill/>
          <a:ln>
            <a:noFill/>
          </a:ln>
          <a:effectLst>
            <a:outerShdw dist="22997" dir="5400000" algn="tl">
              <a:srgbClr val="000000">
                <a:alpha val="34510"/>
              </a:srgbClr>
            </a:outerShdw>
          </a:effectLst>
        </p:spPr>
      </p:pic>
      <p:sp>
        <p:nvSpPr>
          <p:cNvPr id="55" name="Google Shape;55;p3"/>
          <p:cNvSpPr txBox="1">
            <a:spLocks noGrp="1"/>
          </p:cNvSpPr>
          <p:nvPr>
            <p:ph type="body" idx="1"/>
          </p:nvPr>
        </p:nvSpPr>
        <p:spPr>
          <a:xfrm>
            <a:off x="2493175" y="1451275"/>
            <a:ext cx="1543500" cy="227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2500" lnSpcReduction="20000"/>
          </a:bodyPr>
          <a:lstStyle/>
          <a:p>
            <a:pPr marL="0" indent="0">
              <a:lnSpc>
                <a:spcPct val="115000"/>
              </a:lnSpc>
              <a:buSzPts val="1100"/>
            </a:pPr>
            <a:r>
              <a:rPr lang="fr-FR" dirty="0"/>
              <a:t>Le carré Magique (jeu de coopération)</a:t>
            </a:r>
          </a:p>
          <a:p>
            <a:pPr marL="0" indent="0">
              <a:lnSpc>
                <a:spcPct val="115000"/>
              </a:lnSpc>
              <a:buSzPts val="1100"/>
            </a:pPr>
            <a:endParaRPr lang="fr-FR" dirty="0"/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Kapla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(jeu de construction)​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fr-FR" noProof="0" dirty="0"/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​Accès libre​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Boîtes à jouer​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​</a:t>
            </a:r>
          </a:p>
        </p:txBody>
      </p:sp>
      <p:sp>
        <p:nvSpPr>
          <p:cNvPr id="56" name="Google Shape;56;p3"/>
          <p:cNvSpPr txBox="1">
            <a:spLocks noGrp="1"/>
          </p:cNvSpPr>
          <p:nvPr>
            <p:ph type="body" idx="1"/>
          </p:nvPr>
        </p:nvSpPr>
        <p:spPr>
          <a:xfrm>
            <a:off x="4105200" y="1451275"/>
            <a:ext cx="1543500" cy="227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2500" lnSpcReduction="20000"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fr-FR" dirty="0"/>
              <a:t>Sensibilisation  les Fables de Jean de la Fontaine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fr-FR" dirty="0"/>
              <a:t>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fr-FR" dirty="0"/>
              <a:t>Création d’un portrait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fr-FR" dirty="0"/>
              <a:t>Jean de la Fontaine</a:t>
            </a:r>
            <a:endParaRPr lang="fr-FR" noProof="0"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lang="fr-FR" noProof="0"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fr-FR" dirty="0"/>
              <a:t>Le Renard et la vipère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fr-FR" noProof="0" dirty="0"/>
              <a:t>(Jeu sportif)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lang="fr-FR" noProof="0" dirty="0"/>
          </a:p>
        </p:txBody>
      </p:sp>
      <p:sp>
        <p:nvSpPr>
          <p:cNvPr id="57" name="Google Shape;57;p3"/>
          <p:cNvSpPr txBox="1">
            <a:spLocks noGrp="1"/>
          </p:cNvSpPr>
          <p:nvPr>
            <p:ph type="body" idx="1"/>
          </p:nvPr>
        </p:nvSpPr>
        <p:spPr>
          <a:xfrm>
            <a:off x="2493175" y="3931888"/>
            <a:ext cx="1543500" cy="213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Origamis animaux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fr-FR" noProof="0" dirty="0"/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​</a:t>
            </a:r>
            <a:r>
              <a:rPr lang="fr-FR" dirty="0"/>
              <a:t>S</a:t>
            </a:r>
            <a:r>
              <a:rPr lang="fr-FR" noProof="0" dirty="0" err="1"/>
              <a:t>tatues</a:t>
            </a:r>
            <a:r>
              <a:rPr lang="fr-FR" noProof="0" dirty="0"/>
              <a:t> musicales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fr-FR" noProof="0" dirty="0"/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Accès libre​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Zones animées​</a:t>
            </a:r>
          </a:p>
        </p:txBody>
      </p:sp>
      <p:sp>
        <p:nvSpPr>
          <p:cNvPr id="58" name="Google Shape;58;p3"/>
          <p:cNvSpPr txBox="1">
            <a:spLocks noGrp="1"/>
          </p:cNvSpPr>
          <p:nvPr>
            <p:ph type="body" idx="1"/>
          </p:nvPr>
        </p:nvSpPr>
        <p:spPr>
          <a:xfrm>
            <a:off x="5717225" y="1451275"/>
            <a:ext cx="1543500" cy="227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2500"/>
          </a:bodyPr>
          <a:lstStyle/>
          <a:p>
            <a:pPr marL="0" lvl="0" indent="0">
              <a:lnSpc>
                <a:spcPct val="115000"/>
              </a:lnSpc>
              <a:buSzPts val="1100"/>
            </a:pPr>
            <a:r>
              <a:rPr lang="fr-FR" noProof="0" dirty="0"/>
              <a:t>Le jeu du drapeau</a:t>
            </a:r>
          </a:p>
          <a:p>
            <a:pPr marL="0" lvl="0" indent="0">
              <a:lnSpc>
                <a:spcPct val="115000"/>
              </a:lnSpc>
              <a:buSzPts val="1100"/>
            </a:pPr>
            <a:r>
              <a:rPr lang="fr-FR" noProof="0" dirty="0"/>
              <a:t>(jeu de coopération)​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​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Atelier arts plastiques​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​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Accès libre​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Boîtes à jouer​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lang="fr-FR" noProof="0" dirty="0">
              <a:highlight>
                <a:srgbClr val="F5F5F5"/>
              </a:highlight>
            </a:endParaRPr>
          </a:p>
        </p:txBody>
      </p:sp>
      <p:sp>
        <p:nvSpPr>
          <p:cNvPr id="59" name="Google Shape;59;p3"/>
          <p:cNvSpPr txBox="1">
            <a:spLocks noGrp="1"/>
          </p:cNvSpPr>
          <p:nvPr>
            <p:ph type="body" idx="1"/>
          </p:nvPr>
        </p:nvSpPr>
        <p:spPr>
          <a:xfrm>
            <a:off x="7329250" y="1451275"/>
            <a:ext cx="1543500" cy="227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>
              <a:lnSpc>
                <a:spcPct val="115000"/>
              </a:lnSpc>
              <a:buSzPts val="1100"/>
            </a:pPr>
            <a:r>
              <a:rPr lang="fr-FR" noProof="0" dirty="0"/>
              <a:t>Création de bijoux</a:t>
            </a:r>
          </a:p>
          <a:p>
            <a:pPr marL="0" lvl="0" indent="0">
              <a:lnSpc>
                <a:spcPct val="115000"/>
              </a:lnSpc>
              <a:buSzPts val="1100"/>
            </a:pPr>
            <a:endParaRPr lang="fr-FR" noProof="0" dirty="0"/>
          </a:p>
          <a:p>
            <a:pPr fontAlgn="base"/>
            <a:r>
              <a:rPr lang="fr-FR" dirty="0"/>
              <a:t>Tic Tac Boum </a:t>
            </a:r>
          </a:p>
          <a:p>
            <a:pPr fontAlgn="base"/>
            <a:r>
              <a:rPr lang="fr-FR" dirty="0"/>
              <a:t>(Jeu collectif)​</a:t>
            </a:r>
          </a:p>
          <a:p>
            <a:pPr marL="0" lvl="0" indent="0">
              <a:lnSpc>
                <a:spcPct val="115000"/>
              </a:lnSpc>
              <a:buSzPts val="1100"/>
            </a:pPr>
            <a:r>
              <a:rPr lang="fr-FR" dirty="0"/>
              <a:t>​</a:t>
            </a:r>
            <a:endParaRPr lang="fr-FR" noProof="0" dirty="0"/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​Accès libre​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Boîtes à jouer​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lang="fr-FR" noProof="0" dirty="0"/>
          </a:p>
        </p:txBody>
      </p:sp>
      <p:sp>
        <p:nvSpPr>
          <p:cNvPr id="60" name="Google Shape;60;p3"/>
          <p:cNvSpPr txBox="1">
            <a:spLocks noGrp="1"/>
          </p:cNvSpPr>
          <p:nvPr>
            <p:ph type="body" idx="1"/>
          </p:nvPr>
        </p:nvSpPr>
        <p:spPr>
          <a:xfrm>
            <a:off x="881150" y="3983475"/>
            <a:ext cx="1543500" cy="213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lnSpcReduction="10000"/>
          </a:bodyPr>
          <a:lstStyle/>
          <a:p>
            <a:pPr marL="0" lvl="0" indent="0">
              <a:lnSpc>
                <a:spcPct val="115000"/>
              </a:lnSpc>
              <a:buSzPts val="1100"/>
            </a:pPr>
            <a:r>
              <a:rPr lang="fr-FR" noProof="0" dirty="0"/>
              <a:t> Contes en Balade </a:t>
            </a:r>
          </a:p>
          <a:p>
            <a:pPr marL="0" lvl="0" indent="0">
              <a:lnSpc>
                <a:spcPct val="115000"/>
              </a:lnSpc>
              <a:buSzPts val="1100"/>
            </a:pPr>
            <a:endParaRPr lang="fr-FR" noProof="0" dirty="0"/>
          </a:p>
          <a:p>
            <a:pPr marL="0" indent="0">
              <a:lnSpc>
                <a:spcPct val="115000"/>
              </a:lnSpc>
              <a:buSzPts val="1100"/>
            </a:pPr>
            <a:r>
              <a:rPr lang="fr-FR" noProof="0" dirty="0"/>
              <a:t>Création de papillons e</a:t>
            </a:r>
            <a:r>
              <a:rPr lang="fr-FR" dirty="0"/>
              <a:t>n peintures</a:t>
            </a:r>
          </a:p>
          <a:p>
            <a:pPr marL="0" indent="0">
              <a:lnSpc>
                <a:spcPct val="115000"/>
              </a:lnSpc>
              <a:buSzPts val="1100"/>
            </a:pPr>
            <a:endParaRPr lang="fr-FR" noProof="0" dirty="0"/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Accès libre​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Zones animées​</a:t>
            </a:r>
          </a:p>
        </p:txBody>
      </p:sp>
      <p:sp>
        <p:nvSpPr>
          <p:cNvPr id="61" name="Google Shape;61;p3"/>
          <p:cNvSpPr txBox="1">
            <a:spLocks noGrp="1"/>
          </p:cNvSpPr>
          <p:nvPr>
            <p:ph type="body" idx="1"/>
          </p:nvPr>
        </p:nvSpPr>
        <p:spPr>
          <a:xfrm>
            <a:off x="4105200" y="3983475"/>
            <a:ext cx="1543500" cy="213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2500" lnSpcReduction="10000"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lang="fr-FR" dirty="0"/>
              <a:t>La parade des Animaux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lang="fr-FR" dirty="0"/>
              <a:t>Contes en balade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endParaRPr lang="fr-FR"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lang="fr-FR" noProof="0" dirty="0"/>
              <a:t>Le lion et le rat (jeu de coopération)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endParaRPr lang="fr-FR" noProof="0"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lang="fr-FR" noProof="0" dirty="0"/>
              <a:t>Création de tortues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lang="fr-FR" dirty="0"/>
              <a:t>(Art de la récup)</a:t>
            </a:r>
            <a:endParaRPr lang="fr-FR" noProof="0"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endParaRPr lang="fr-FR" noProof="0" dirty="0"/>
          </a:p>
        </p:txBody>
      </p:sp>
      <p:sp>
        <p:nvSpPr>
          <p:cNvPr id="62" name="Google Shape;62;p3"/>
          <p:cNvSpPr txBox="1">
            <a:spLocks noGrp="1"/>
          </p:cNvSpPr>
          <p:nvPr>
            <p:ph type="body" idx="1"/>
          </p:nvPr>
        </p:nvSpPr>
        <p:spPr>
          <a:xfrm>
            <a:off x="5717225" y="3983475"/>
            <a:ext cx="1543500" cy="213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indent="0">
              <a:lnSpc>
                <a:spcPct val="115000"/>
              </a:lnSpc>
              <a:buSzPct val="78571"/>
            </a:pPr>
            <a:r>
              <a:rPr lang="fr-FR" noProof="0" dirty="0"/>
              <a:t>Contes en Balade</a:t>
            </a:r>
          </a:p>
          <a:p>
            <a:pPr marL="0" indent="0">
              <a:lnSpc>
                <a:spcPct val="115000"/>
              </a:lnSpc>
              <a:buSzPct val="78571"/>
            </a:pPr>
            <a:endParaRPr lang="fr-FR" noProof="0" dirty="0"/>
          </a:p>
          <a:p>
            <a:pPr marL="0" lvl="0" indent="0">
              <a:lnSpc>
                <a:spcPct val="115000"/>
              </a:lnSpc>
              <a:buSzPts val="1100"/>
            </a:pPr>
            <a:r>
              <a:rPr lang="fr-FR" dirty="0" err="1"/>
              <a:t>Uno</a:t>
            </a:r>
            <a:endParaRPr lang="fr-FR" dirty="0"/>
          </a:p>
          <a:p>
            <a:pPr marL="0" lvl="0" indent="0">
              <a:lnSpc>
                <a:spcPct val="115000"/>
              </a:lnSpc>
              <a:buSzPts val="1100"/>
            </a:pPr>
            <a:r>
              <a:rPr lang="fr-FR" dirty="0"/>
              <a:t>(Jeu de société )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8571"/>
              <a:buFont typeface="Arial"/>
              <a:buNone/>
            </a:pPr>
            <a:r>
              <a:rPr lang="fr-FR" noProof="0" dirty="0"/>
              <a:t>​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8571"/>
              <a:buFont typeface="Arial"/>
              <a:buNone/>
            </a:pPr>
            <a:r>
              <a:rPr lang="fr-FR" noProof="0" dirty="0"/>
              <a:t>Accès libre​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8571"/>
              <a:buFont typeface="Arial"/>
              <a:buNone/>
            </a:pPr>
            <a:r>
              <a:rPr lang="fr-FR" noProof="0" dirty="0"/>
              <a:t>Zones animées​</a:t>
            </a:r>
          </a:p>
        </p:txBody>
      </p:sp>
      <p:sp>
        <p:nvSpPr>
          <p:cNvPr id="63" name="Google Shape;63;p3"/>
          <p:cNvSpPr txBox="1">
            <a:spLocks noGrp="1"/>
          </p:cNvSpPr>
          <p:nvPr>
            <p:ph type="body" idx="1"/>
          </p:nvPr>
        </p:nvSpPr>
        <p:spPr>
          <a:xfrm>
            <a:off x="7329250" y="3983475"/>
            <a:ext cx="1543500" cy="213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>
              <a:lnSpc>
                <a:spcPct val="115000"/>
              </a:lnSpc>
              <a:buSzPts val="1100"/>
            </a:pPr>
            <a:r>
              <a:rPr lang="fr-FR" noProof="0" dirty="0"/>
              <a:t>Création de fleurs en papier</a:t>
            </a:r>
          </a:p>
          <a:p>
            <a:pPr marL="0" lvl="0" indent="0">
              <a:lnSpc>
                <a:spcPct val="115000"/>
              </a:lnSpc>
              <a:buSzPts val="1100"/>
            </a:pPr>
            <a:r>
              <a:rPr lang="fr-FR" noProof="0" dirty="0"/>
              <a:t> </a:t>
            </a:r>
          </a:p>
          <a:p>
            <a:pPr marL="0" indent="0">
              <a:lnSpc>
                <a:spcPct val="115000"/>
              </a:lnSpc>
              <a:buSzPts val="1100"/>
            </a:pPr>
            <a:r>
              <a:rPr lang="fr-FR" noProof="0" dirty="0"/>
              <a:t>​</a:t>
            </a:r>
            <a:r>
              <a:rPr lang="fr-FR" dirty="0"/>
              <a:t>Jeu des 7 familles​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fr-FR" noProof="0" dirty="0"/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Accès libre​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Zones animées​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4"/>
          <p:cNvSpPr txBox="1">
            <a:spLocks noGrp="1"/>
          </p:cNvSpPr>
          <p:nvPr>
            <p:ph type="body" idx="1"/>
          </p:nvPr>
        </p:nvSpPr>
        <p:spPr>
          <a:xfrm>
            <a:off x="881150" y="1451275"/>
            <a:ext cx="1543500" cy="227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2500" lnSpcReduction="20000"/>
          </a:bodyPr>
          <a:lstStyle/>
          <a:p>
            <a:pPr marL="0" lvl="0" indent="0">
              <a:lnSpc>
                <a:spcPct val="115000"/>
              </a:lnSpc>
              <a:buSzPts val="1100"/>
            </a:pPr>
            <a:r>
              <a:rPr lang="fr-FR" dirty="0"/>
              <a:t>Initiation au Basket</a:t>
            </a:r>
          </a:p>
          <a:p>
            <a:pPr marL="0" lvl="0" indent="0">
              <a:lnSpc>
                <a:spcPct val="115000"/>
              </a:lnSpc>
              <a:buSzPct val="73333"/>
            </a:pPr>
            <a:endParaRPr lang="fr-FR" noProof="0" dirty="0"/>
          </a:p>
          <a:p>
            <a:pPr marL="0" indent="0">
              <a:lnSpc>
                <a:spcPct val="115000"/>
              </a:lnSpc>
              <a:buSzPct val="78571"/>
            </a:pPr>
            <a:r>
              <a:rPr lang="fr-FR" noProof="0" dirty="0"/>
              <a:t>​Boite à mots gentils (lutte contre les discriminations)</a:t>
            </a:r>
            <a:endParaRPr lang="fr-FR" dirty="0"/>
          </a:p>
          <a:p>
            <a:pPr marL="0" lvl="0" indent="0">
              <a:lnSpc>
                <a:spcPct val="115000"/>
              </a:lnSpc>
              <a:buSzPct val="78571"/>
            </a:pPr>
            <a:r>
              <a:rPr lang="fr-FR" noProof="0" dirty="0"/>
              <a:t>​​​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Accès libre​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Boîtes à jouer​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​</a:t>
            </a:r>
          </a:p>
        </p:txBody>
      </p:sp>
      <p:sp>
        <p:nvSpPr>
          <p:cNvPr id="70" name="Google Shape;70;p4"/>
          <p:cNvSpPr txBox="1">
            <a:spLocks noGrp="1"/>
          </p:cNvSpPr>
          <p:nvPr>
            <p:ph type="title"/>
          </p:nvPr>
        </p:nvSpPr>
        <p:spPr>
          <a:xfrm>
            <a:off x="0" y="-1"/>
            <a:ext cx="9906000" cy="955800"/>
          </a:xfrm>
          <a:prstGeom prst="rect">
            <a:avLst/>
          </a:prstGeom>
          <a:solidFill>
            <a:srgbClr val="2A738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rPr lang="fr-FR" noProof="0" dirty="0"/>
              <a:t>     </a:t>
            </a:r>
            <a:r>
              <a:rPr lang="fr-FR" sz="2000" noProof="0" dirty="0"/>
              <a:t>ACCUEIL DE LOISIRS JEAN DE LA FONTAINE</a:t>
            </a:r>
            <a:br>
              <a:rPr lang="fr-FR" sz="2000" noProof="0" dirty="0"/>
            </a:br>
            <a:r>
              <a:rPr lang="fr-FR" sz="2000" noProof="0" dirty="0"/>
              <a:t>   DU </a:t>
            </a:r>
            <a:r>
              <a:rPr lang="fr-FR" sz="2000" dirty="0"/>
              <a:t>16</a:t>
            </a:r>
            <a:r>
              <a:rPr lang="fr-FR" sz="2000" noProof="0" dirty="0"/>
              <a:t>/03/2026 AU </a:t>
            </a:r>
            <a:r>
              <a:rPr lang="fr-FR" sz="2000" dirty="0"/>
              <a:t>20</a:t>
            </a:r>
            <a:r>
              <a:rPr lang="fr-FR" sz="2000" noProof="0" dirty="0"/>
              <a:t>/03/2026</a:t>
            </a:r>
            <a:endParaRPr lang="fr-FR" noProof="0" dirty="0"/>
          </a:p>
        </p:txBody>
      </p:sp>
      <p:sp>
        <p:nvSpPr>
          <p:cNvPr id="71" name="Google Shape;71;p4"/>
          <p:cNvSpPr txBox="1">
            <a:spLocks noGrp="1"/>
          </p:cNvSpPr>
          <p:nvPr>
            <p:ph type="body" idx="2"/>
          </p:nvPr>
        </p:nvSpPr>
        <p:spPr>
          <a:xfrm>
            <a:off x="0" y="6270907"/>
            <a:ext cx="9906000" cy="58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fr-FR" noProof="0" dirty="0"/>
              <a:t>Ce programme est susceptible d’être modifié. (Conditions météorologiques, demandes des enfants, fatigue du groupe, opportunités…)</a:t>
            </a:r>
          </a:p>
          <a:p>
            <a:pPr algn="ctr"/>
            <a:r>
              <a:rPr lang="fr-FR" dirty="0">
                <a:solidFill>
                  <a:srgbClr val="7030A0"/>
                </a:solidFill>
              </a:rPr>
              <a:t>*Mercredi littéraire : Le seigneur des anneaux de J.R.R Tolkien</a:t>
            </a:r>
          </a:p>
          <a:p>
            <a:pPr marL="0" lvl="0" indent="0" algn="ctr">
              <a:buClr>
                <a:srgbClr val="7030A0"/>
              </a:buClr>
              <a:buSzPct val="100000"/>
            </a:pPr>
            <a:endParaRPr lang="fr-FR" b="1" noProof="0" dirty="0">
              <a:solidFill>
                <a:srgbClr val="7030A0"/>
              </a:solidFill>
            </a:endParaRPr>
          </a:p>
          <a:p>
            <a:pPr marL="0" lvl="0" indent="0" algn="ctr" rtl="0">
              <a:spcBef>
                <a:spcPts val="240"/>
              </a:spcBef>
              <a:spcAft>
                <a:spcPts val="0"/>
              </a:spcAft>
              <a:buClr>
                <a:srgbClr val="7030A0"/>
              </a:buClr>
              <a:buSzPct val="100000"/>
              <a:buFont typeface="Arial"/>
              <a:buNone/>
            </a:pPr>
            <a:endParaRPr lang="fr-FR" noProof="0" dirty="0">
              <a:solidFill>
                <a:srgbClr val="7030A0"/>
              </a:solidFill>
            </a:endParaRPr>
          </a:p>
        </p:txBody>
      </p:sp>
      <p:pic>
        <p:nvPicPr>
          <p:cNvPr id="72" name="Google Shape;72;p4" descr="Une image contenant logo, Police, Graphique, symbole&#10;&#10;Description générée automatiquement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80292" y="97319"/>
            <a:ext cx="700860" cy="731071"/>
          </a:xfrm>
          <a:prstGeom prst="rect">
            <a:avLst/>
          </a:prstGeom>
          <a:noFill/>
          <a:ln>
            <a:noFill/>
          </a:ln>
          <a:effectLst>
            <a:outerShdw dist="22997" dir="5400000" algn="tl">
              <a:srgbClr val="000000">
                <a:alpha val="34510"/>
              </a:srgbClr>
            </a:outerShdw>
          </a:effectLst>
        </p:spPr>
      </p:pic>
      <p:pic>
        <p:nvPicPr>
          <p:cNvPr id="73" name="Google Shape;73;p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841964" y="102842"/>
            <a:ext cx="871807" cy="731584"/>
          </a:xfrm>
          <a:prstGeom prst="rect">
            <a:avLst/>
          </a:prstGeom>
          <a:noFill/>
          <a:ln>
            <a:noFill/>
          </a:ln>
          <a:effectLst>
            <a:outerShdw dist="22997" dir="5400000" algn="tl">
              <a:srgbClr val="000000">
                <a:alpha val="34510"/>
              </a:srgbClr>
            </a:outerShdw>
          </a:effectLst>
        </p:spPr>
      </p:pic>
      <p:sp>
        <p:nvSpPr>
          <p:cNvPr id="74" name="Google Shape;74;p4"/>
          <p:cNvSpPr txBox="1">
            <a:spLocks noGrp="1"/>
          </p:cNvSpPr>
          <p:nvPr>
            <p:ph type="body" idx="1"/>
          </p:nvPr>
        </p:nvSpPr>
        <p:spPr>
          <a:xfrm>
            <a:off x="2493175" y="1451275"/>
            <a:ext cx="1543500" cy="227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85000" lnSpcReduction="10000"/>
          </a:bodyPr>
          <a:lstStyle/>
          <a:p>
            <a:pPr marL="0" indent="0">
              <a:lnSpc>
                <a:spcPct val="115000"/>
              </a:lnSpc>
              <a:buSzPct val="78571"/>
            </a:pPr>
            <a:r>
              <a:rPr lang="fr-FR" dirty="0"/>
              <a:t>Fresque commune ½ (lutte contre les discriminations)</a:t>
            </a:r>
          </a:p>
          <a:p>
            <a:pPr marL="0" lvl="0" indent="0">
              <a:lnSpc>
                <a:spcPct val="115000"/>
              </a:lnSpc>
              <a:buSzPts val="1100"/>
            </a:pPr>
            <a:endParaRPr lang="fr-FR" noProof="0" dirty="0"/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Création  d’Abeilles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(Art de la récup)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fr-FR" noProof="0" dirty="0"/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Accès libre​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Boîtes à jouer​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​</a:t>
            </a:r>
          </a:p>
        </p:txBody>
      </p:sp>
      <p:sp>
        <p:nvSpPr>
          <p:cNvPr id="75" name="Google Shape;75;p4"/>
          <p:cNvSpPr txBox="1">
            <a:spLocks noGrp="1"/>
          </p:cNvSpPr>
          <p:nvPr>
            <p:ph type="body" idx="1"/>
          </p:nvPr>
        </p:nvSpPr>
        <p:spPr>
          <a:xfrm>
            <a:off x="4105200" y="1451275"/>
            <a:ext cx="1543500" cy="227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fr-FR" dirty="0"/>
              <a:t>Création des masques d’animaux </a:t>
            </a:r>
            <a:endParaRPr lang="fr-FR" noProof="0"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lang="fr-FR" noProof="0"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fr-FR" noProof="0" dirty="0"/>
              <a:t>  La danse de la cigale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lang="fr-FR" noProof="0"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fr-FR" noProof="0" dirty="0"/>
              <a:t>Marathon des animaux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fr-FR" noProof="0" dirty="0"/>
              <a:t>(Jeu sportif)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lang="fr-FR" noProof="0" dirty="0"/>
          </a:p>
        </p:txBody>
      </p:sp>
      <p:sp>
        <p:nvSpPr>
          <p:cNvPr id="76" name="Google Shape;76;p4"/>
          <p:cNvSpPr txBox="1">
            <a:spLocks noGrp="1"/>
          </p:cNvSpPr>
          <p:nvPr>
            <p:ph type="body" idx="1"/>
          </p:nvPr>
        </p:nvSpPr>
        <p:spPr>
          <a:xfrm>
            <a:off x="2493175" y="3931888"/>
            <a:ext cx="1543500" cy="213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>
              <a:lnSpc>
                <a:spcPct val="115000"/>
              </a:lnSpc>
              <a:buSzPts val="1100"/>
            </a:pPr>
            <a:r>
              <a:rPr lang="fr-FR" noProof="0" dirty="0"/>
              <a:t>Ciel terre et mer (Jeu collectif)​</a:t>
            </a:r>
          </a:p>
          <a:p>
            <a:pPr marL="0" lvl="0" indent="0">
              <a:lnSpc>
                <a:spcPct val="115000"/>
              </a:lnSpc>
              <a:buSzPts val="1100"/>
            </a:pPr>
            <a:endParaRPr lang="fr-FR" noProof="0" dirty="0"/>
          </a:p>
          <a:p>
            <a:pPr marL="0" indent="0">
              <a:lnSpc>
                <a:spcPct val="115000"/>
              </a:lnSpc>
              <a:buSzPts val="1100"/>
            </a:pPr>
            <a:r>
              <a:rPr lang="fr-FR" noProof="0" dirty="0"/>
              <a:t>1,2,3 soleils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​​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Accès libre​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Zones animées​</a:t>
            </a:r>
          </a:p>
        </p:txBody>
      </p:sp>
      <p:sp>
        <p:nvSpPr>
          <p:cNvPr id="77" name="Google Shape;77;p4"/>
          <p:cNvSpPr txBox="1">
            <a:spLocks noGrp="1"/>
          </p:cNvSpPr>
          <p:nvPr>
            <p:ph type="body" idx="1"/>
          </p:nvPr>
        </p:nvSpPr>
        <p:spPr>
          <a:xfrm>
            <a:off x="5717225" y="1451275"/>
            <a:ext cx="1543500" cy="227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2500" lnSpcReduction="20000"/>
          </a:bodyPr>
          <a:lstStyle/>
          <a:p>
            <a:pPr marL="0" indent="0">
              <a:lnSpc>
                <a:spcPct val="115000"/>
              </a:lnSpc>
              <a:buSzPts val="1100"/>
            </a:pPr>
            <a:r>
              <a:rPr lang="fr-FR" dirty="0"/>
              <a:t>Le carré Magique (jeu de coopération)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fr-FR" noProof="0" dirty="0"/>
          </a:p>
          <a:p>
            <a:pPr marL="0" indent="0">
              <a:lnSpc>
                <a:spcPct val="115000"/>
              </a:lnSpc>
              <a:buSzPct val="78571"/>
            </a:pPr>
            <a:r>
              <a:rPr lang="fr-FR" dirty="0"/>
              <a:t>Fresque commune 2/2 (lutte contre les discriminations)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​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Accès libre​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Boîtes à jouer​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lang="fr-FR" noProof="0" dirty="0">
              <a:highlight>
                <a:srgbClr val="F5F5F5"/>
              </a:highlight>
            </a:endParaRPr>
          </a:p>
        </p:txBody>
      </p:sp>
      <p:sp>
        <p:nvSpPr>
          <p:cNvPr id="78" name="Google Shape;78;p4"/>
          <p:cNvSpPr txBox="1">
            <a:spLocks noGrp="1"/>
          </p:cNvSpPr>
          <p:nvPr>
            <p:ph type="body" idx="1"/>
          </p:nvPr>
        </p:nvSpPr>
        <p:spPr>
          <a:xfrm>
            <a:off x="7329250" y="1451275"/>
            <a:ext cx="1543500" cy="227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>
              <a:lnSpc>
                <a:spcPct val="115000"/>
              </a:lnSpc>
              <a:buSzPts val="1100"/>
            </a:pPr>
            <a:r>
              <a:rPr lang="fr-FR" dirty="0"/>
              <a:t>Balle américaine​</a:t>
            </a:r>
          </a:p>
          <a:p>
            <a:pPr marL="0" lvl="0" indent="0">
              <a:lnSpc>
                <a:spcPct val="115000"/>
              </a:lnSpc>
              <a:buSzPts val="1100"/>
            </a:pPr>
            <a:r>
              <a:rPr lang="fr-FR" dirty="0"/>
              <a:t>(jeu sportif)​</a:t>
            </a:r>
          </a:p>
          <a:p>
            <a:pPr marL="0" lvl="0" indent="0"/>
            <a:r>
              <a:rPr lang="fr-FR" dirty="0"/>
              <a:t>​​</a:t>
            </a:r>
          </a:p>
          <a:p>
            <a:pPr marL="0" lvl="0" indent="0">
              <a:lnSpc>
                <a:spcPct val="115000"/>
              </a:lnSpc>
              <a:buSzPct val="73333"/>
            </a:pPr>
            <a:r>
              <a:rPr lang="fr-FR" noProof="0" dirty="0"/>
              <a:t>Création de nuages en papiers</a:t>
            </a:r>
          </a:p>
          <a:p>
            <a:pPr marL="0" lvl="0" indent="0">
              <a:lnSpc>
                <a:spcPct val="115000"/>
              </a:lnSpc>
              <a:buSzPts val="1100"/>
            </a:pPr>
            <a:r>
              <a:rPr lang="fr-FR" noProof="0" dirty="0"/>
              <a:t>​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8571"/>
              <a:buFont typeface="Arial"/>
              <a:buNone/>
            </a:pPr>
            <a:r>
              <a:rPr lang="fr-FR" noProof="0" dirty="0"/>
              <a:t>Accès libre​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8571"/>
              <a:buFont typeface="Arial"/>
              <a:buNone/>
            </a:pPr>
            <a:r>
              <a:rPr lang="fr-FR" noProof="0" dirty="0"/>
              <a:t>Boîtes à jouer​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endParaRPr lang="fr-FR" noProof="0" dirty="0"/>
          </a:p>
        </p:txBody>
      </p:sp>
      <p:sp>
        <p:nvSpPr>
          <p:cNvPr id="79" name="Google Shape;79;p4"/>
          <p:cNvSpPr txBox="1">
            <a:spLocks noGrp="1"/>
          </p:cNvSpPr>
          <p:nvPr>
            <p:ph type="body" idx="1"/>
          </p:nvPr>
        </p:nvSpPr>
        <p:spPr>
          <a:xfrm>
            <a:off x="881150" y="3983475"/>
            <a:ext cx="1543500" cy="213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>
              <a:lnSpc>
                <a:spcPct val="115000"/>
              </a:lnSpc>
              <a:buSzPts val="1100"/>
            </a:pPr>
            <a:r>
              <a:rPr lang="fr-FR" noProof="0" dirty="0" err="1"/>
              <a:t>Uno</a:t>
            </a:r>
            <a:endParaRPr lang="fr-FR" noProof="0" dirty="0"/>
          </a:p>
          <a:p>
            <a:pPr marL="0" lvl="0" indent="0">
              <a:lnSpc>
                <a:spcPct val="115000"/>
              </a:lnSpc>
              <a:buSzPts val="1100"/>
            </a:pPr>
            <a:r>
              <a:rPr lang="fr-FR" noProof="0" dirty="0"/>
              <a:t>(Jeu de société )</a:t>
            </a:r>
          </a:p>
          <a:p>
            <a:pPr marL="0" lvl="0" indent="0">
              <a:lnSpc>
                <a:spcPct val="115000"/>
              </a:lnSpc>
              <a:buSzPts val="1100"/>
            </a:pPr>
            <a:endParaRPr lang="fr-FR" noProof="0" dirty="0"/>
          </a:p>
          <a:p>
            <a:pPr marL="0" lvl="0" indent="0">
              <a:lnSpc>
                <a:spcPct val="115000"/>
              </a:lnSpc>
              <a:buSzPts val="1100"/>
            </a:pPr>
            <a:r>
              <a:rPr lang="fr-FR" dirty="0"/>
              <a:t>Création de lapins en papier </a:t>
            </a:r>
            <a:endParaRPr lang="fr-FR" noProof="0" dirty="0"/>
          </a:p>
          <a:p>
            <a:pPr marL="0" lvl="0" indent="0">
              <a:lnSpc>
                <a:spcPct val="115000"/>
              </a:lnSpc>
              <a:buSzPts val="1100"/>
            </a:pPr>
            <a:endParaRPr lang="fr-FR" noProof="0" dirty="0"/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Accès libre​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Zones animées​</a:t>
            </a:r>
          </a:p>
        </p:txBody>
      </p:sp>
      <p:sp>
        <p:nvSpPr>
          <p:cNvPr id="80" name="Google Shape;80;p4"/>
          <p:cNvSpPr txBox="1">
            <a:spLocks noGrp="1"/>
          </p:cNvSpPr>
          <p:nvPr>
            <p:ph type="body" idx="1"/>
          </p:nvPr>
        </p:nvSpPr>
        <p:spPr>
          <a:xfrm>
            <a:off x="4105200" y="3983475"/>
            <a:ext cx="1543500" cy="213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2500"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lang="fr-FR"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fr-FR" dirty="0"/>
              <a:t>La course au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fr-FR" noProof="0" dirty="0"/>
              <a:t> fromage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fr-FR" dirty="0"/>
              <a:t>(Jeu sportif)</a:t>
            </a:r>
            <a:endParaRPr lang="fr-FR" noProof="0"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lang="fr-FR" noProof="0"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fr-FR" noProof="0" dirty="0"/>
              <a:t>Les Fables (atelier d’expression)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lang="fr-FR"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fr-FR" dirty="0"/>
              <a:t>Création de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fr-FR" noProof="0" dirty="0"/>
              <a:t> forêts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lang="fr-FR" noProof="0"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lang="fr-FR" noProof="0"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lang="fr-FR" noProof="0" dirty="0"/>
          </a:p>
        </p:txBody>
      </p:sp>
      <p:sp>
        <p:nvSpPr>
          <p:cNvPr id="81" name="Google Shape;81;p4"/>
          <p:cNvSpPr txBox="1">
            <a:spLocks noGrp="1"/>
          </p:cNvSpPr>
          <p:nvPr>
            <p:ph type="body" idx="1"/>
          </p:nvPr>
        </p:nvSpPr>
        <p:spPr>
          <a:xfrm>
            <a:off x="5717225" y="3983475"/>
            <a:ext cx="1543500" cy="213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lnSpcReduction="10000"/>
          </a:bodyPr>
          <a:lstStyle/>
          <a:p>
            <a:pPr marL="0" lvl="0" indent="0">
              <a:lnSpc>
                <a:spcPct val="115000"/>
              </a:lnSpc>
              <a:buSzPts val="1100"/>
            </a:pPr>
            <a:r>
              <a:rPr lang="fr-FR" dirty="0"/>
              <a:t>Création de bracelets</a:t>
            </a:r>
            <a:endParaRPr lang="fr-FR" noProof="0" dirty="0"/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fr-FR" noProof="0" dirty="0"/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Kapla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(jeu de construction)​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​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Accès libre​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Zones animées​</a:t>
            </a:r>
          </a:p>
        </p:txBody>
      </p:sp>
      <p:sp>
        <p:nvSpPr>
          <p:cNvPr id="82" name="Google Shape;82;p4"/>
          <p:cNvSpPr txBox="1">
            <a:spLocks noGrp="1"/>
          </p:cNvSpPr>
          <p:nvPr>
            <p:ph type="body" idx="1"/>
          </p:nvPr>
        </p:nvSpPr>
        <p:spPr>
          <a:xfrm>
            <a:off x="7329250" y="3983475"/>
            <a:ext cx="1543500" cy="213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2500" lnSpcReduction="10000"/>
          </a:bodyPr>
          <a:lstStyle/>
          <a:p>
            <a:pPr marL="0" lvl="0" indent="0">
              <a:lnSpc>
                <a:spcPct val="115000"/>
              </a:lnSpc>
              <a:buSzPts val="1100"/>
            </a:pPr>
            <a:r>
              <a:rPr lang="fr-FR" dirty="0"/>
              <a:t>Création de parapluies magiques</a:t>
            </a:r>
            <a:endParaRPr lang="fr-FR" noProof="0" dirty="0"/>
          </a:p>
          <a:p>
            <a:pPr marL="0" lvl="0" indent="0">
              <a:lnSpc>
                <a:spcPct val="115000"/>
              </a:lnSpc>
              <a:buSzPts val="1100"/>
            </a:pPr>
            <a:r>
              <a:rPr lang="fr-FR" noProof="0" dirty="0"/>
              <a:t>​</a:t>
            </a:r>
          </a:p>
          <a:p>
            <a:pPr marL="0" lvl="0" indent="0">
              <a:lnSpc>
                <a:spcPct val="115000"/>
              </a:lnSpc>
              <a:buSzPts val="1100"/>
            </a:pPr>
            <a:r>
              <a:rPr lang="fr-FR" dirty="0"/>
              <a:t>Le rallye des vers</a:t>
            </a:r>
          </a:p>
          <a:p>
            <a:pPr marL="0" lvl="0" indent="0">
              <a:lnSpc>
                <a:spcPct val="115000"/>
              </a:lnSpc>
              <a:buSzPts val="1100"/>
            </a:pPr>
            <a:r>
              <a:rPr lang="fr-FR" dirty="0"/>
              <a:t>(Jeu de société)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​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Accès libre​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Zones animées​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5"/>
          <p:cNvSpPr txBox="1">
            <a:spLocks noGrp="1"/>
          </p:cNvSpPr>
          <p:nvPr>
            <p:ph type="body" idx="1"/>
          </p:nvPr>
        </p:nvSpPr>
        <p:spPr>
          <a:xfrm>
            <a:off x="881150" y="1451275"/>
            <a:ext cx="1543500" cy="227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2500" lnSpcReduction="10000"/>
          </a:bodyPr>
          <a:lstStyle/>
          <a:p>
            <a:pPr marL="0" lvl="0" indent="0">
              <a:lnSpc>
                <a:spcPct val="115000"/>
              </a:lnSpc>
              <a:buSzPts val="1100"/>
            </a:pPr>
            <a:r>
              <a:rPr lang="fr-FR" noProof="0" dirty="0"/>
              <a:t>Relais</a:t>
            </a:r>
            <a:endParaRPr lang="fr-FR" dirty="0"/>
          </a:p>
          <a:p>
            <a:pPr marL="0" lvl="0" indent="0">
              <a:lnSpc>
                <a:spcPct val="115000"/>
              </a:lnSpc>
              <a:buSzPts val="1100"/>
            </a:pPr>
            <a:r>
              <a:rPr lang="fr-FR" dirty="0"/>
              <a:t>(jeu collectif)​</a:t>
            </a:r>
          </a:p>
          <a:p>
            <a:pPr marL="0" lvl="0" indent="0">
              <a:lnSpc>
                <a:spcPct val="115000"/>
              </a:lnSpc>
              <a:buSzPts val="1100"/>
            </a:pPr>
            <a:endParaRPr lang="fr-FR" noProof="0" dirty="0"/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Mon corps m’appartient (diffusion vidéo)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fr-FR" noProof="0" dirty="0"/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Accès libre​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Boîtes à jouer​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​</a:t>
            </a:r>
          </a:p>
        </p:txBody>
      </p:sp>
      <p:sp>
        <p:nvSpPr>
          <p:cNvPr id="89" name="Google Shape;89;p5"/>
          <p:cNvSpPr txBox="1">
            <a:spLocks noGrp="1"/>
          </p:cNvSpPr>
          <p:nvPr>
            <p:ph type="title"/>
          </p:nvPr>
        </p:nvSpPr>
        <p:spPr>
          <a:xfrm>
            <a:off x="0" y="-1"/>
            <a:ext cx="9906000" cy="955800"/>
          </a:xfrm>
          <a:prstGeom prst="rect">
            <a:avLst/>
          </a:prstGeom>
          <a:solidFill>
            <a:srgbClr val="2A738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rPr lang="fr-FR" noProof="0" dirty="0"/>
              <a:t>     </a:t>
            </a:r>
            <a:r>
              <a:rPr lang="fr-FR" sz="2000" noProof="0" dirty="0"/>
              <a:t>ACCUEIL DE LOISIRS JEAN DE LA FONTAINE</a:t>
            </a:r>
            <a:br>
              <a:rPr lang="fr-FR" sz="2000" noProof="0" dirty="0"/>
            </a:br>
            <a:r>
              <a:rPr lang="fr-FR" sz="2000" noProof="0" dirty="0"/>
              <a:t>   DU </a:t>
            </a:r>
            <a:r>
              <a:rPr lang="fr-FR" sz="2000" dirty="0"/>
              <a:t>23</a:t>
            </a:r>
            <a:r>
              <a:rPr lang="fr-FR" sz="2000" noProof="0" dirty="0"/>
              <a:t>/03/2026 AU 27/03/2026</a:t>
            </a:r>
            <a:endParaRPr lang="fr-FR" noProof="0" dirty="0"/>
          </a:p>
        </p:txBody>
      </p:sp>
      <p:sp>
        <p:nvSpPr>
          <p:cNvPr id="90" name="Google Shape;90;p5"/>
          <p:cNvSpPr txBox="1">
            <a:spLocks noGrp="1"/>
          </p:cNvSpPr>
          <p:nvPr>
            <p:ph type="body" idx="2"/>
          </p:nvPr>
        </p:nvSpPr>
        <p:spPr>
          <a:xfrm>
            <a:off x="0" y="6270907"/>
            <a:ext cx="9906000" cy="58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fr-FR" noProof="0" dirty="0"/>
              <a:t>Ce programme est susceptible d’être modifié. (Conditions météorologiques, demandes des enfants, fatigue du groupe, opportunités…)</a:t>
            </a:r>
          </a:p>
          <a:p>
            <a:pPr algn="ctr"/>
            <a:r>
              <a:rPr lang="fr-FR" dirty="0">
                <a:solidFill>
                  <a:srgbClr val="7030A0"/>
                </a:solidFill>
              </a:rPr>
              <a:t>*Mercredi littéraire : Le seigneur des anneaux de J.R.R Tolkien</a:t>
            </a:r>
          </a:p>
          <a:p>
            <a:pPr marL="0" lvl="0" indent="0" algn="ctr">
              <a:buClr>
                <a:srgbClr val="7030A0"/>
              </a:buClr>
              <a:buSzPct val="100000"/>
            </a:pPr>
            <a:endParaRPr lang="fr-FR" b="1" noProof="0" dirty="0">
              <a:solidFill>
                <a:srgbClr val="7030A0"/>
              </a:solidFill>
            </a:endParaRPr>
          </a:p>
          <a:p>
            <a:pPr marL="0" lvl="0" indent="0" algn="ctr" rtl="0">
              <a:spcBef>
                <a:spcPts val="240"/>
              </a:spcBef>
              <a:spcAft>
                <a:spcPts val="0"/>
              </a:spcAft>
              <a:buClr>
                <a:srgbClr val="7030A0"/>
              </a:buClr>
              <a:buSzPct val="100000"/>
              <a:buFont typeface="Arial"/>
              <a:buNone/>
            </a:pPr>
            <a:endParaRPr lang="fr-FR" noProof="0" dirty="0">
              <a:solidFill>
                <a:srgbClr val="7030A0"/>
              </a:solidFill>
            </a:endParaRPr>
          </a:p>
        </p:txBody>
      </p:sp>
      <p:pic>
        <p:nvPicPr>
          <p:cNvPr id="91" name="Google Shape;91;p5" descr="Une image contenant logo, Police, Graphique, symbole&#10;&#10;Description générée automatiquement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80292" y="97319"/>
            <a:ext cx="700860" cy="731071"/>
          </a:xfrm>
          <a:prstGeom prst="rect">
            <a:avLst/>
          </a:prstGeom>
          <a:noFill/>
          <a:ln>
            <a:noFill/>
          </a:ln>
          <a:effectLst>
            <a:outerShdw dist="22997" dir="5400000" algn="tl">
              <a:srgbClr val="000000">
                <a:alpha val="34510"/>
              </a:srgbClr>
            </a:outerShdw>
          </a:effectLst>
        </p:spPr>
      </p:pic>
      <p:pic>
        <p:nvPicPr>
          <p:cNvPr id="92" name="Google Shape;92;p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841964" y="102842"/>
            <a:ext cx="871807" cy="731584"/>
          </a:xfrm>
          <a:prstGeom prst="rect">
            <a:avLst/>
          </a:prstGeom>
          <a:noFill/>
          <a:ln>
            <a:noFill/>
          </a:ln>
          <a:effectLst>
            <a:outerShdw dist="22997" dir="5400000" algn="tl">
              <a:srgbClr val="000000">
                <a:alpha val="34510"/>
              </a:srgbClr>
            </a:outerShdw>
          </a:effectLst>
        </p:spPr>
      </p:pic>
      <p:sp>
        <p:nvSpPr>
          <p:cNvPr id="93" name="Google Shape;93;p5"/>
          <p:cNvSpPr txBox="1">
            <a:spLocks noGrp="1"/>
          </p:cNvSpPr>
          <p:nvPr>
            <p:ph type="body" idx="1"/>
          </p:nvPr>
        </p:nvSpPr>
        <p:spPr>
          <a:xfrm>
            <a:off x="2493175" y="1451275"/>
            <a:ext cx="1543500" cy="227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2500" lnSpcReduction="10000"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Puissance 4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(jeu de coopération)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fr-FR" noProof="0" dirty="0"/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Création de petits escargots 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​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Accès libre​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Boîtes à jouer​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​</a:t>
            </a:r>
          </a:p>
        </p:txBody>
      </p:sp>
      <p:sp>
        <p:nvSpPr>
          <p:cNvPr id="94" name="Google Shape;94;p5"/>
          <p:cNvSpPr txBox="1">
            <a:spLocks noGrp="1"/>
          </p:cNvSpPr>
          <p:nvPr>
            <p:ph type="body" idx="1"/>
          </p:nvPr>
        </p:nvSpPr>
        <p:spPr>
          <a:xfrm>
            <a:off x="4105200" y="1451275"/>
            <a:ext cx="1543500" cy="227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fr-FR" dirty="0"/>
              <a:t>Création de livres d’animaux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lang="fr-FR"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fr-FR" noProof="0" dirty="0"/>
              <a:t>Le parcours du lion et du rat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fr-FR" noProof="0" dirty="0"/>
              <a:t>(Jeu sportif)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lang="fr-FR" noProof="0"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fr-FR" noProof="0" dirty="0"/>
              <a:t>Conte en balade le lièvre et la tortue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lang="fr-FR" noProof="0" dirty="0"/>
          </a:p>
        </p:txBody>
      </p:sp>
      <p:sp>
        <p:nvSpPr>
          <p:cNvPr id="95" name="Google Shape;95;p5"/>
          <p:cNvSpPr txBox="1">
            <a:spLocks noGrp="1"/>
          </p:cNvSpPr>
          <p:nvPr>
            <p:ph type="body" idx="1"/>
          </p:nvPr>
        </p:nvSpPr>
        <p:spPr>
          <a:xfrm>
            <a:off x="2493175" y="3931888"/>
            <a:ext cx="1543500" cy="213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lnSpcReduction="10000"/>
          </a:bodyPr>
          <a:lstStyle/>
          <a:p>
            <a:pPr marL="0" lvl="0" indent="0">
              <a:lnSpc>
                <a:spcPct val="115000"/>
              </a:lnSpc>
              <a:buSzPts val="1100"/>
            </a:pPr>
            <a:endParaRPr lang="fr-FR" dirty="0"/>
          </a:p>
          <a:p>
            <a:pPr marL="0" lvl="0" indent="0">
              <a:lnSpc>
                <a:spcPct val="115000"/>
              </a:lnSpc>
              <a:buSzPts val="1100"/>
            </a:pPr>
            <a:r>
              <a:rPr lang="fr-FR" dirty="0"/>
              <a:t>Concept Kids (jeu de société)</a:t>
            </a:r>
            <a:endParaRPr lang="fr-FR" noProof="0" dirty="0"/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fr-FR" noProof="0" dirty="0">
              <a:highlight>
                <a:srgbClr val="F5F5F5"/>
              </a:highlight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​Dessin sur tablettes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fr-FR" noProof="0" dirty="0"/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Accès libre​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Zones animées​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lang="fr-FR" noProof="0" dirty="0"/>
          </a:p>
        </p:txBody>
      </p:sp>
      <p:sp>
        <p:nvSpPr>
          <p:cNvPr id="96" name="Google Shape;96;p5"/>
          <p:cNvSpPr txBox="1">
            <a:spLocks noGrp="1"/>
          </p:cNvSpPr>
          <p:nvPr>
            <p:ph type="body" idx="1"/>
          </p:nvPr>
        </p:nvSpPr>
        <p:spPr>
          <a:xfrm>
            <a:off x="5717225" y="1451275"/>
            <a:ext cx="1543500" cy="227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2500" lnSpcReduction="10000"/>
          </a:bodyPr>
          <a:lstStyle/>
          <a:p>
            <a:pPr marL="0" lvl="0" indent="0">
              <a:lnSpc>
                <a:spcPct val="115000"/>
              </a:lnSpc>
              <a:buSzPts val="1100"/>
            </a:pPr>
            <a:endParaRPr lang="fr-FR" dirty="0"/>
          </a:p>
          <a:p>
            <a:pPr marL="0" lvl="0" indent="0">
              <a:lnSpc>
                <a:spcPct val="115000"/>
              </a:lnSpc>
              <a:buSzPts val="1100"/>
            </a:pPr>
            <a:r>
              <a:rPr lang="fr-FR" dirty="0"/>
              <a:t>Initiation </a:t>
            </a:r>
            <a:r>
              <a:rPr lang="fr-FR" dirty="0" err="1"/>
              <a:t>tchukball</a:t>
            </a:r>
            <a:endParaRPr lang="fr-FR" dirty="0"/>
          </a:p>
          <a:p>
            <a:pPr marL="0" lvl="0" indent="0">
              <a:lnSpc>
                <a:spcPct val="115000"/>
              </a:lnSpc>
              <a:buSzPts val="1100"/>
            </a:pPr>
            <a:r>
              <a:rPr lang="fr-FR" dirty="0"/>
              <a:t>(jeu sportif)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fr-FR" noProof="0" dirty="0"/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 Lego​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fr-FR" noProof="0" dirty="0"/>
              <a:t>(jeu de construction)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fr-FR" noProof="0" dirty="0"/>
              <a:t>​​​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Accès libre​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Boîtes à jouer​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lang="fr-FR" noProof="0" dirty="0">
              <a:highlight>
                <a:srgbClr val="F5F5F5"/>
              </a:highlight>
            </a:endParaRPr>
          </a:p>
        </p:txBody>
      </p:sp>
      <p:sp>
        <p:nvSpPr>
          <p:cNvPr id="97" name="Google Shape;97;p5"/>
          <p:cNvSpPr txBox="1">
            <a:spLocks noGrp="1"/>
          </p:cNvSpPr>
          <p:nvPr>
            <p:ph type="body" idx="1"/>
          </p:nvPr>
        </p:nvSpPr>
        <p:spPr>
          <a:xfrm>
            <a:off x="7329250" y="1451275"/>
            <a:ext cx="1543500" cy="227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>
              <a:lnSpc>
                <a:spcPct val="115000"/>
              </a:lnSpc>
              <a:buSzPts val="1100"/>
            </a:pPr>
            <a:r>
              <a:rPr lang="fr-FR" dirty="0"/>
              <a:t>Initiation Mytho</a:t>
            </a:r>
          </a:p>
          <a:p>
            <a:pPr marL="0" lvl="0" indent="0">
              <a:lnSpc>
                <a:spcPct val="115000"/>
              </a:lnSpc>
              <a:buSzPts val="1100"/>
            </a:pPr>
            <a:r>
              <a:rPr lang="fr-FR" dirty="0"/>
              <a:t>(Jeu de société)</a:t>
            </a:r>
          </a:p>
          <a:p>
            <a:pPr marL="0" lvl="0" indent="0">
              <a:lnSpc>
                <a:spcPct val="115000"/>
              </a:lnSpc>
              <a:buSzPts val="1100"/>
            </a:pPr>
            <a:endParaRPr lang="fr-FR" noProof="0" dirty="0"/>
          </a:p>
          <a:p>
            <a:pPr marL="0" indent="0">
              <a:lnSpc>
                <a:spcPct val="115000"/>
              </a:lnSpc>
              <a:buSzPts val="1100"/>
            </a:pPr>
            <a:r>
              <a:rPr lang="fr-FR" noProof="0" dirty="0"/>
              <a:t>​Origami</a:t>
            </a:r>
          </a:p>
          <a:p>
            <a:pPr marL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fr-FR" noProof="0" dirty="0"/>
          </a:p>
          <a:p>
            <a:pPr marL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Accès libre​</a:t>
            </a:r>
          </a:p>
          <a:p>
            <a:pPr marL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Boîtes à jouer​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lang="fr-FR" noProof="0" dirty="0"/>
          </a:p>
        </p:txBody>
      </p:sp>
      <p:sp>
        <p:nvSpPr>
          <p:cNvPr id="98" name="Google Shape;98;p5"/>
          <p:cNvSpPr txBox="1">
            <a:spLocks noGrp="1"/>
          </p:cNvSpPr>
          <p:nvPr>
            <p:ph type="body" idx="1"/>
          </p:nvPr>
        </p:nvSpPr>
        <p:spPr>
          <a:xfrm>
            <a:off x="881150" y="3983475"/>
            <a:ext cx="1543500" cy="213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>
              <a:lnSpc>
                <a:spcPct val="115000"/>
              </a:lnSpc>
              <a:buSzPts val="1100"/>
            </a:pPr>
            <a:r>
              <a:rPr lang="fr-FR" dirty="0"/>
              <a:t>Pique plumes </a:t>
            </a:r>
          </a:p>
          <a:p>
            <a:pPr marL="0" lvl="0" indent="0">
              <a:lnSpc>
                <a:spcPct val="115000"/>
              </a:lnSpc>
              <a:buSzPts val="1100"/>
            </a:pPr>
            <a:r>
              <a:rPr lang="fr-FR" dirty="0"/>
              <a:t>(jeu de société)</a:t>
            </a:r>
            <a:r>
              <a:rPr lang="fr-FR" noProof="0" dirty="0"/>
              <a:t>​</a:t>
            </a:r>
          </a:p>
          <a:p>
            <a:pPr marL="0" lvl="0" indent="0">
              <a:lnSpc>
                <a:spcPct val="115000"/>
              </a:lnSpc>
              <a:buSzPts val="1100"/>
            </a:pPr>
            <a:endParaRPr lang="fr-FR" noProof="0" dirty="0"/>
          </a:p>
          <a:p>
            <a:pPr marL="0" lvl="0" indent="0">
              <a:lnSpc>
                <a:spcPct val="115000"/>
              </a:lnSpc>
              <a:buSzPts val="1100"/>
            </a:pPr>
            <a:r>
              <a:rPr lang="fr-FR" dirty="0"/>
              <a:t>Origamis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fr-FR" noProof="0" dirty="0"/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Accès libre​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Zones animées​</a:t>
            </a:r>
          </a:p>
        </p:txBody>
      </p:sp>
      <p:sp>
        <p:nvSpPr>
          <p:cNvPr id="99" name="Google Shape;99;p5"/>
          <p:cNvSpPr txBox="1">
            <a:spLocks noGrp="1"/>
          </p:cNvSpPr>
          <p:nvPr>
            <p:ph type="body" idx="1"/>
          </p:nvPr>
        </p:nvSpPr>
        <p:spPr>
          <a:xfrm>
            <a:off x="4105200" y="3983475"/>
            <a:ext cx="1543500" cy="213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lang="fr-FR" noProof="0" dirty="0"/>
              <a:t>Le haricot magique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lang="fr-FR" noProof="0" dirty="0"/>
              <a:t>(jeu sportif)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endParaRPr lang="fr-FR" noProof="0"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lang="fr-FR" dirty="0"/>
              <a:t>Le renard rusé</a:t>
            </a:r>
            <a:endParaRPr lang="fr-FR" noProof="0"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lang="fr-FR" noProof="0" dirty="0"/>
              <a:t>(Jeu sportif)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endParaRPr lang="fr-FR" noProof="0" dirty="0"/>
          </a:p>
          <a:p>
            <a:pPr marL="0" lvl="0" indent="0">
              <a:buSzPct val="100000"/>
            </a:pPr>
            <a:r>
              <a:rPr lang="fr-FR" noProof="0" dirty="0">
                <a:solidFill>
                  <a:srgbClr val="7030A0"/>
                </a:solidFill>
              </a:rPr>
              <a:t>Conte en balade Le Hobbit</a:t>
            </a:r>
            <a:endParaRPr lang="fr-FR" noProof="0" dirty="0"/>
          </a:p>
        </p:txBody>
      </p:sp>
      <p:sp>
        <p:nvSpPr>
          <p:cNvPr id="100" name="Google Shape;100;p5"/>
          <p:cNvSpPr txBox="1">
            <a:spLocks noGrp="1"/>
          </p:cNvSpPr>
          <p:nvPr>
            <p:ph type="body" idx="1"/>
          </p:nvPr>
        </p:nvSpPr>
        <p:spPr>
          <a:xfrm>
            <a:off x="5717225" y="3983475"/>
            <a:ext cx="1543500" cy="213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lnSpcReduction="10000"/>
          </a:bodyPr>
          <a:lstStyle/>
          <a:p>
            <a:pPr marL="0" lvl="0" indent="0">
              <a:lnSpc>
                <a:spcPct val="115000"/>
              </a:lnSpc>
              <a:buSzPts val="1100"/>
            </a:pPr>
            <a:r>
              <a:rPr lang="fr-FR" dirty="0"/>
              <a:t>Jeu des 7 familles​</a:t>
            </a:r>
          </a:p>
          <a:p>
            <a:pPr marL="0" lvl="0" indent="0">
              <a:lnSpc>
                <a:spcPct val="115000"/>
              </a:lnSpc>
              <a:buSzPts val="1100"/>
            </a:pPr>
            <a:r>
              <a:rPr lang="fr-FR" dirty="0"/>
              <a:t>(jeu de société)</a:t>
            </a:r>
          </a:p>
          <a:p>
            <a:pPr marL="0" lvl="0" indent="0">
              <a:lnSpc>
                <a:spcPct val="115000"/>
              </a:lnSpc>
              <a:buSzPts val="1100"/>
            </a:pPr>
            <a:r>
              <a:rPr lang="fr-FR" dirty="0"/>
              <a:t>​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dirty="0"/>
              <a:t>Dansons ensemble</a:t>
            </a:r>
            <a:endParaRPr lang="fr-FR" noProof="0" dirty="0"/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fr-FR" noProof="0" dirty="0"/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Accès libre​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Zones animées​</a:t>
            </a:r>
          </a:p>
        </p:txBody>
      </p:sp>
      <p:sp>
        <p:nvSpPr>
          <p:cNvPr id="101" name="Google Shape;101;p5"/>
          <p:cNvSpPr txBox="1">
            <a:spLocks noGrp="1"/>
          </p:cNvSpPr>
          <p:nvPr>
            <p:ph type="body" idx="1"/>
          </p:nvPr>
        </p:nvSpPr>
        <p:spPr>
          <a:xfrm>
            <a:off x="7329250" y="3983475"/>
            <a:ext cx="1543500" cy="213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lnSpcReduction="10000"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Création de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dirty="0"/>
              <a:t>soleils avec les mains</a:t>
            </a:r>
            <a:endParaRPr lang="fr-FR" noProof="0" dirty="0"/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​</a:t>
            </a: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Gagne ton papa (Jeu de société) 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​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Accès libre​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Zones animées​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6"/>
          <p:cNvSpPr txBox="1">
            <a:spLocks noGrp="1"/>
          </p:cNvSpPr>
          <p:nvPr>
            <p:ph type="body" idx="1"/>
          </p:nvPr>
        </p:nvSpPr>
        <p:spPr>
          <a:xfrm>
            <a:off x="881150" y="1451275"/>
            <a:ext cx="1543500" cy="227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2500" lnSpcReduction="10000"/>
          </a:bodyPr>
          <a:lstStyle/>
          <a:p>
            <a:pPr marL="0" lvl="0" indent="0">
              <a:lnSpc>
                <a:spcPct val="115000"/>
              </a:lnSpc>
              <a:buSzPts val="1100"/>
            </a:pPr>
            <a:r>
              <a:rPr lang="fr-FR" noProof="0" dirty="0"/>
              <a:t>La </a:t>
            </a:r>
            <a:r>
              <a:rPr lang="fr-FR" noProof="0" dirty="0" err="1"/>
              <a:t>queu</a:t>
            </a:r>
            <a:r>
              <a:rPr lang="fr-FR" dirty="0"/>
              <a:t>e du diable</a:t>
            </a:r>
            <a:endParaRPr lang="fr-FR" noProof="0" dirty="0"/>
          </a:p>
          <a:p>
            <a:pPr marL="0" lvl="0" indent="0">
              <a:lnSpc>
                <a:spcPct val="115000"/>
              </a:lnSpc>
              <a:buSzPts val="1100"/>
            </a:pPr>
            <a:r>
              <a:rPr lang="fr-FR" noProof="0" dirty="0"/>
              <a:t>(Jeu sportif) 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8571"/>
              <a:buFont typeface="Arial"/>
              <a:buNone/>
            </a:pPr>
            <a:endParaRPr lang="fr-FR" noProof="0" dirty="0"/>
          </a:p>
          <a:p>
            <a:pPr marL="0" lvl="0" indent="0">
              <a:lnSpc>
                <a:spcPct val="115000"/>
              </a:lnSpc>
              <a:buSzPts val="1100"/>
            </a:pPr>
            <a:r>
              <a:rPr lang="fr-FR" dirty="0"/>
              <a:t>Jeu de cartes</a:t>
            </a:r>
          </a:p>
          <a:p>
            <a:pPr marL="0" lvl="0" indent="0">
              <a:lnSpc>
                <a:spcPct val="115000"/>
              </a:lnSpc>
              <a:buSzPts val="1100"/>
            </a:pPr>
            <a:r>
              <a:rPr lang="fr-FR" dirty="0"/>
              <a:t> (</a:t>
            </a:r>
            <a:r>
              <a:rPr lang="fr-FR" dirty="0" err="1"/>
              <a:t>Uno</a:t>
            </a:r>
            <a:r>
              <a:rPr lang="fr-FR" dirty="0"/>
              <a:t>, bataille) </a:t>
            </a:r>
            <a:r>
              <a:rPr lang="fr-FR" noProof="0" dirty="0"/>
              <a:t>​</a:t>
            </a:r>
          </a:p>
          <a:p>
            <a:pPr marL="0" lvl="0" indent="0">
              <a:lnSpc>
                <a:spcPct val="115000"/>
              </a:lnSpc>
              <a:buSzPts val="1100"/>
            </a:pPr>
            <a:endParaRPr lang="fr-FR" noProof="0" dirty="0"/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8571"/>
              <a:buFont typeface="Arial"/>
              <a:buNone/>
            </a:pPr>
            <a:r>
              <a:rPr lang="fr-FR" noProof="0" dirty="0"/>
              <a:t>Accès libre​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8571"/>
              <a:buFont typeface="Arial"/>
              <a:buNone/>
            </a:pPr>
            <a:r>
              <a:rPr lang="fr-FR" noProof="0" dirty="0"/>
              <a:t>Boîtes à jouer​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8571"/>
              <a:buFont typeface="Arial"/>
              <a:buNone/>
            </a:pPr>
            <a:r>
              <a:rPr lang="fr-FR" noProof="0" dirty="0"/>
              <a:t>​</a:t>
            </a:r>
          </a:p>
        </p:txBody>
      </p:sp>
      <p:sp>
        <p:nvSpPr>
          <p:cNvPr id="108" name="Google Shape;108;p6"/>
          <p:cNvSpPr txBox="1">
            <a:spLocks noGrp="1"/>
          </p:cNvSpPr>
          <p:nvPr>
            <p:ph type="title"/>
          </p:nvPr>
        </p:nvSpPr>
        <p:spPr>
          <a:xfrm>
            <a:off x="0" y="-1"/>
            <a:ext cx="9906000" cy="955800"/>
          </a:xfrm>
          <a:prstGeom prst="rect">
            <a:avLst/>
          </a:prstGeom>
          <a:solidFill>
            <a:srgbClr val="2A738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rPr lang="fr-FR" noProof="0" dirty="0"/>
              <a:t>     </a:t>
            </a:r>
            <a:r>
              <a:rPr lang="fr-FR" sz="2000" noProof="0" dirty="0"/>
              <a:t>ACCUEIL DE LOISIRS JEAN DE LA FONTAINE</a:t>
            </a:r>
            <a:br>
              <a:rPr lang="fr-FR" sz="2000" noProof="0" dirty="0"/>
            </a:br>
            <a:r>
              <a:rPr lang="fr-FR" sz="2000" noProof="0" dirty="0"/>
              <a:t>   DU 30/03/2026 AU </a:t>
            </a:r>
            <a:r>
              <a:rPr lang="fr-FR" sz="2000" dirty="0"/>
              <a:t>03</a:t>
            </a:r>
            <a:r>
              <a:rPr lang="fr-FR" sz="2000" noProof="0" dirty="0"/>
              <a:t>/04/2026</a:t>
            </a:r>
            <a:endParaRPr lang="fr-FR" noProof="0" dirty="0"/>
          </a:p>
        </p:txBody>
      </p:sp>
      <p:sp>
        <p:nvSpPr>
          <p:cNvPr id="109" name="Google Shape;109;p6"/>
          <p:cNvSpPr txBox="1">
            <a:spLocks noGrp="1"/>
          </p:cNvSpPr>
          <p:nvPr>
            <p:ph type="body" idx="2"/>
          </p:nvPr>
        </p:nvSpPr>
        <p:spPr>
          <a:xfrm>
            <a:off x="0" y="6270907"/>
            <a:ext cx="9906000" cy="58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fr-FR" noProof="0" dirty="0"/>
              <a:t>Ce programme est susceptible d’être modifié. (Conditions météorologiques, demandes des enfants, fatigue du groupe, opportunités…)</a:t>
            </a:r>
          </a:p>
          <a:p>
            <a:pPr algn="ctr"/>
            <a:r>
              <a:rPr lang="fr-FR" dirty="0">
                <a:solidFill>
                  <a:srgbClr val="7030A0"/>
                </a:solidFill>
              </a:rPr>
              <a:t>*Mercredi littéraire : Le seigneur des anneaux de J.R.R Tolkien</a:t>
            </a:r>
          </a:p>
          <a:p>
            <a:pPr marL="0" lvl="0" indent="0" algn="ctr" rtl="0">
              <a:spcBef>
                <a:spcPts val="240"/>
              </a:spcBef>
              <a:spcAft>
                <a:spcPts val="0"/>
              </a:spcAft>
              <a:buClr>
                <a:srgbClr val="7030A0"/>
              </a:buClr>
              <a:buSzPct val="100000"/>
              <a:buFont typeface="Arial"/>
              <a:buNone/>
            </a:pPr>
            <a:endParaRPr lang="fr-FR" b="1" noProof="0" dirty="0">
              <a:solidFill>
                <a:srgbClr val="7030A0"/>
              </a:solidFill>
            </a:endParaRPr>
          </a:p>
          <a:p>
            <a:pPr marL="0" lvl="0" indent="0" algn="ctr" rtl="0">
              <a:spcBef>
                <a:spcPts val="240"/>
              </a:spcBef>
              <a:spcAft>
                <a:spcPts val="0"/>
              </a:spcAft>
              <a:buClr>
                <a:srgbClr val="7030A0"/>
              </a:buClr>
              <a:buSzPct val="100000"/>
              <a:buFont typeface="Arial"/>
              <a:buNone/>
            </a:pPr>
            <a:endParaRPr lang="fr-FR" noProof="0" dirty="0">
              <a:solidFill>
                <a:srgbClr val="7030A0"/>
              </a:solidFill>
            </a:endParaRPr>
          </a:p>
        </p:txBody>
      </p:sp>
      <p:pic>
        <p:nvPicPr>
          <p:cNvPr id="110" name="Google Shape;110;p6" descr="Une image contenant logo, Police, Graphique, symbole&#10;&#10;Description générée automatiquement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80292" y="97319"/>
            <a:ext cx="700860" cy="731071"/>
          </a:xfrm>
          <a:prstGeom prst="rect">
            <a:avLst/>
          </a:prstGeom>
          <a:noFill/>
          <a:ln>
            <a:noFill/>
          </a:ln>
          <a:effectLst>
            <a:outerShdw dist="22997" dir="5400000" algn="tl">
              <a:srgbClr val="000000">
                <a:alpha val="34510"/>
              </a:srgbClr>
            </a:outerShdw>
          </a:effectLst>
        </p:spPr>
      </p:pic>
      <p:pic>
        <p:nvPicPr>
          <p:cNvPr id="111" name="Google Shape;111;p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841964" y="102842"/>
            <a:ext cx="871807" cy="731584"/>
          </a:xfrm>
          <a:prstGeom prst="rect">
            <a:avLst/>
          </a:prstGeom>
          <a:noFill/>
          <a:ln>
            <a:noFill/>
          </a:ln>
          <a:effectLst>
            <a:outerShdw dist="22997" dir="5400000" algn="tl">
              <a:srgbClr val="000000">
                <a:alpha val="34510"/>
              </a:srgbClr>
            </a:outerShdw>
          </a:effectLst>
        </p:spPr>
      </p:pic>
      <p:sp>
        <p:nvSpPr>
          <p:cNvPr id="112" name="Google Shape;112;p6"/>
          <p:cNvSpPr txBox="1">
            <a:spLocks noGrp="1"/>
          </p:cNvSpPr>
          <p:nvPr>
            <p:ph type="body" idx="1"/>
          </p:nvPr>
        </p:nvSpPr>
        <p:spPr>
          <a:xfrm>
            <a:off x="2493175" y="1451275"/>
            <a:ext cx="1543500" cy="227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2500"/>
          </a:bodyPr>
          <a:lstStyle/>
          <a:p>
            <a:pPr marL="0" lvl="0" indent="0">
              <a:lnSpc>
                <a:spcPct val="115000"/>
              </a:lnSpc>
              <a:buSzPts val="1100"/>
            </a:pPr>
            <a:r>
              <a:rPr lang="fr-FR" dirty="0"/>
              <a:t>1,2,3 soleils </a:t>
            </a:r>
          </a:p>
          <a:p>
            <a:pPr marL="0" lvl="0" indent="0">
              <a:lnSpc>
                <a:spcPct val="115000"/>
              </a:lnSpc>
              <a:buSzPts val="1100"/>
            </a:pPr>
            <a:r>
              <a:rPr lang="fr-FR" dirty="0"/>
              <a:t>(jeu collectif)</a:t>
            </a:r>
          </a:p>
          <a:p>
            <a:pPr marL="0" lvl="0" indent="0">
              <a:lnSpc>
                <a:spcPct val="115000"/>
              </a:lnSpc>
              <a:buSzPts val="1100"/>
            </a:pPr>
            <a:endParaRPr lang="fr-FR" noProof="0" dirty="0"/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Le carré magique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(jeu collectif)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fr-FR" noProof="0" dirty="0"/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Accès libre​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Boîtes à jouer​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​</a:t>
            </a:r>
          </a:p>
        </p:txBody>
      </p:sp>
      <p:sp>
        <p:nvSpPr>
          <p:cNvPr id="113" name="Google Shape;113;p6"/>
          <p:cNvSpPr txBox="1">
            <a:spLocks noGrp="1"/>
          </p:cNvSpPr>
          <p:nvPr>
            <p:ph type="body" idx="1"/>
          </p:nvPr>
        </p:nvSpPr>
        <p:spPr>
          <a:xfrm>
            <a:off x="4105200" y="1451275"/>
            <a:ext cx="1543500" cy="227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lnSpcReduction="10000"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fr-FR" noProof="0" dirty="0"/>
              <a:t>Le  parcours de la fontaine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lang="fr-FR" noProof="0"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fr-FR" noProof="0" dirty="0"/>
              <a:t>La chasse  aux animaux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fr-FR" noProof="0" dirty="0"/>
              <a:t> (jeu sportif)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lang="fr-FR" noProof="0"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fr-FR" noProof="0" dirty="0"/>
              <a:t>Création de cartes d’animaux sensorielles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lang="fr-FR" noProof="0" dirty="0"/>
          </a:p>
        </p:txBody>
      </p:sp>
      <p:sp>
        <p:nvSpPr>
          <p:cNvPr id="114" name="Google Shape;114;p6"/>
          <p:cNvSpPr txBox="1">
            <a:spLocks noGrp="1"/>
          </p:cNvSpPr>
          <p:nvPr>
            <p:ph type="body" idx="1"/>
          </p:nvPr>
        </p:nvSpPr>
        <p:spPr>
          <a:xfrm>
            <a:off x="2493175" y="3931888"/>
            <a:ext cx="1543500" cy="213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2500" lnSpcReduction="10000"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8571"/>
              <a:buFont typeface="Arial"/>
              <a:buNone/>
            </a:pPr>
            <a:r>
              <a:rPr lang="fr-FR" noProof="0" dirty="0"/>
              <a:t>​​</a:t>
            </a:r>
          </a:p>
          <a:p>
            <a:pPr marL="0" indent="0">
              <a:lnSpc>
                <a:spcPct val="115000"/>
              </a:lnSpc>
              <a:buSzPct val="78571"/>
            </a:pPr>
            <a:r>
              <a:rPr lang="fr-FR" dirty="0"/>
              <a:t>Statues musicales 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8571"/>
              <a:buFont typeface="Arial"/>
              <a:buNone/>
            </a:pPr>
            <a:endParaRPr lang="fr-FR" noProof="0" dirty="0"/>
          </a:p>
          <a:p>
            <a:pPr marL="0" lvl="0" indent="0">
              <a:lnSpc>
                <a:spcPct val="115000"/>
              </a:lnSpc>
              <a:buSzPts val="1100"/>
            </a:pPr>
            <a:r>
              <a:rPr lang="fr-FR" noProof="0" dirty="0"/>
              <a:t>Création d’œuvre avant/après printemps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8571"/>
              <a:buFont typeface="Arial"/>
              <a:buNone/>
            </a:pPr>
            <a:endParaRPr lang="fr-FR" noProof="0" dirty="0"/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8571"/>
              <a:buFont typeface="Arial"/>
              <a:buNone/>
            </a:pPr>
            <a:r>
              <a:rPr lang="fr-FR" noProof="0" dirty="0"/>
              <a:t>Accès libre​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8571"/>
              <a:buFont typeface="Arial"/>
              <a:buNone/>
            </a:pPr>
            <a:r>
              <a:rPr lang="fr-FR" noProof="0" dirty="0"/>
              <a:t>Zones animées​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endParaRPr lang="fr-FR" noProof="0" dirty="0"/>
          </a:p>
        </p:txBody>
      </p:sp>
      <p:sp>
        <p:nvSpPr>
          <p:cNvPr id="115" name="Google Shape;115;p6"/>
          <p:cNvSpPr txBox="1">
            <a:spLocks noGrp="1"/>
          </p:cNvSpPr>
          <p:nvPr>
            <p:ph type="body" idx="1"/>
          </p:nvPr>
        </p:nvSpPr>
        <p:spPr>
          <a:xfrm>
            <a:off x="5717225" y="1451275"/>
            <a:ext cx="1543500" cy="227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2500" lnSpcReduction="10000"/>
          </a:bodyPr>
          <a:lstStyle/>
          <a:p>
            <a:pPr marL="0" lvl="0" indent="0">
              <a:lnSpc>
                <a:spcPct val="115000"/>
              </a:lnSpc>
              <a:buSzPts val="1100"/>
            </a:pPr>
            <a:r>
              <a:rPr lang="fr-FR" dirty="0"/>
              <a:t>Ciel terre et mer (jeu collectif)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fr-FR" noProof="0" dirty="0"/>
              <a:t>​​</a:t>
            </a:r>
          </a:p>
          <a:p>
            <a:pPr marL="0" lvl="0" indent="0">
              <a:lnSpc>
                <a:spcPct val="115000"/>
              </a:lnSpc>
              <a:buSzPts val="1100"/>
            </a:pPr>
            <a:r>
              <a:rPr lang="fr-FR" dirty="0"/>
              <a:t>Création d’un Herbiers artistique </a:t>
            </a:r>
          </a:p>
          <a:p>
            <a:pPr marL="0" lvl="0" indent="0">
              <a:lnSpc>
                <a:spcPct val="115000"/>
              </a:lnSpc>
              <a:buSzPts val="1100"/>
            </a:pPr>
            <a:r>
              <a:rPr lang="fr-FR" dirty="0"/>
              <a:t>(loisirs créatifs)</a:t>
            </a:r>
          </a:p>
          <a:p>
            <a:pPr marL="0" lvl="0" indent="0">
              <a:lnSpc>
                <a:spcPct val="115000"/>
              </a:lnSpc>
              <a:buSzPts val="1100"/>
            </a:pPr>
            <a:endParaRPr lang="fr-FR" noProof="0" dirty="0"/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Accès libre​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Boîtes à jouer​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lang="fr-FR" noProof="0" dirty="0">
              <a:highlight>
                <a:srgbClr val="F5F5F5"/>
              </a:highlight>
            </a:endParaRPr>
          </a:p>
        </p:txBody>
      </p:sp>
      <p:sp>
        <p:nvSpPr>
          <p:cNvPr id="116" name="Google Shape;116;p6"/>
          <p:cNvSpPr txBox="1">
            <a:spLocks noGrp="1"/>
          </p:cNvSpPr>
          <p:nvPr>
            <p:ph type="body" idx="1"/>
          </p:nvPr>
        </p:nvSpPr>
        <p:spPr>
          <a:xfrm>
            <a:off x="7329250" y="1451275"/>
            <a:ext cx="1543500" cy="227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/>
            <a:r>
              <a:rPr lang="fr-FR" dirty="0"/>
              <a:t>Initiation Trio</a:t>
            </a:r>
          </a:p>
          <a:p>
            <a:pPr marL="0" lvl="0" indent="0"/>
            <a:r>
              <a:rPr lang="fr-FR" dirty="0"/>
              <a:t>(jeu de société)</a:t>
            </a:r>
          </a:p>
          <a:p>
            <a:pPr marL="0" lvl="0" indent="0">
              <a:lnSpc>
                <a:spcPct val="115000"/>
              </a:lnSpc>
              <a:buSzPts val="1100"/>
            </a:pPr>
            <a:endParaRPr lang="fr-FR" noProof="0" dirty="0"/>
          </a:p>
          <a:p>
            <a:pPr marL="0" lvl="0" indent="0">
              <a:lnSpc>
                <a:spcPct val="115000"/>
              </a:lnSpc>
              <a:buSzPts val="1100"/>
            </a:pPr>
            <a:r>
              <a:rPr lang="fr-FR" dirty="0"/>
              <a:t>Lucky Luke </a:t>
            </a:r>
          </a:p>
          <a:p>
            <a:pPr marL="0" lvl="0" indent="0">
              <a:lnSpc>
                <a:spcPct val="115000"/>
              </a:lnSpc>
              <a:buSzPct val="78571"/>
            </a:pPr>
            <a:r>
              <a:rPr lang="fr-FR" dirty="0"/>
              <a:t>( jeu collectif)​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fr-FR" noProof="0" dirty="0"/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Accès libre​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Boîtes à jouer​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lang="fr-FR" noProof="0" dirty="0"/>
          </a:p>
        </p:txBody>
      </p:sp>
      <p:sp>
        <p:nvSpPr>
          <p:cNvPr id="117" name="Google Shape;117;p6"/>
          <p:cNvSpPr txBox="1">
            <a:spLocks noGrp="1"/>
          </p:cNvSpPr>
          <p:nvPr>
            <p:ph type="body" idx="1"/>
          </p:nvPr>
        </p:nvSpPr>
        <p:spPr>
          <a:xfrm>
            <a:off x="881150" y="3983475"/>
            <a:ext cx="1543500" cy="213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2500" lnSpcReduction="20000"/>
          </a:bodyPr>
          <a:lstStyle/>
          <a:p>
            <a:pPr marL="0" lvl="0" indent="0">
              <a:lnSpc>
                <a:spcPct val="115000"/>
              </a:lnSpc>
              <a:buSzPts val="1100"/>
            </a:pPr>
            <a:r>
              <a:rPr lang="fr-FR" dirty="0"/>
              <a:t>Les petites voix enchantées (chansons)</a:t>
            </a:r>
          </a:p>
          <a:p>
            <a:pPr marL="0" lvl="0" indent="0">
              <a:lnSpc>
                <a:spcPct val="115000"/>
              </a:lnSpc>
              <a:buSzPts val="1100"/>
            </a:pPr>
            <a:endParaRPr lang="fr-FR" noProof="0" dirty="0"/>
          </a:p>
          <a:p>
            <a:pPr marL="0" lvl="0" indent="0">
              <a:lnSpc>
                <a:spcPct val="115000"/>
              </a:lnSpc>
              <a:buSzPts val="1100"/>
            </a:pPr>
            <a:r>
              <a:rPr lang="fr-FR" dirty="0"/>
              <a:t>Animaux en perles à repasser</a:t>
            </a:r>
          </a:p>
          <a:p>
            <a:pPr marL="0" lvl="0" indent="0">
              <a:lnSpc>
                <a:spcPct val="115000"/>
              </a:lnSpc>
              <a:buSzPts val="1100"/>
            </a:pPr>
            <a:r>
              <a:rPr lang="fr-FR" dirty="0"/>
              <a:t>(Loisirs créatifs)</a:t>
            </a:r>
          </a:p>
          <a:p>
            <a:pPr marL="0" lvl="0" indent="0">
              <a:lnSpc>
                <a:spcPct val="115000"/>
              </a:lnSpc>
              <a:buSzPts val="1100"/>
            </a:pPr>
            <a:endParaRPr lang="fr-FR" noProof="0" dirty="0"/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Accès libre​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Zones animées​</a:t>
            </a:r>
          </a:p>
        </p:txBody>
      </p:sp>
      <p:sp>
        <p:nvSpPr>
          <p:cNvPr id="118" name="Google Shape;118;p6"/>
          <p:cNvSpPr txBox="1">
            <a:spLocks noGrp="1"/>
          </p:cNvSpPr>
          <p:nvPr>
            <p:ph type="body" idx="1"/>
          </p:nvPr>
        </p:nvSpPr>
        <p:spPr>
          <a:xfrm>
            <a:off x="4068346" y="4059041"/>
            <a:ext cx="1543500" cy="213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2500"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fr-FR" dirty="0"/>
              <a:t>Parcours sensoriel </a:t>
            </a:r>
            <a:endParaRPr lang="fr-FR" noProof="0"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lang="fr-FR" noProof="0"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fr-FR" dirty="0"/>
              <a:t>Jeu des couleurs de la forêt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fr-FR" dirty="0"/>
              <a:t>(jeu sportif)</a:t>
            </a:r>
            <a:endParaRPr lang="fr-FR" noProof="0"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lang="fr-FR" noProof="0"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fr-FR" noProof="0" dirty="0"/>
              <a:t>Conte en balade la cigale et la fourmi</a:t>
            </a:r>
          </a:p>
        </p:txBody>
      </p:sp>
      <p:sp>
        <p:nvSpPr>
          <p:cNvPr id="119" name="Google Shape;119;p6"/>
          <p:cNvSpPr txBox="1">
            <a:spLocks noGrp="1"/>
          </p:cNvSpPr>
          <p:nvPr>
            <p:ph type="body" idx="1"/>
          </p:nvPr>
        </p:nvSpPr>
        <p:spPr>
          <a:xfrm>
            <a:off x="5717225" y="3983475"/>
            <a:ext cx="1543500" cy="213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lnSpcReduction="10000"/>
          </a:bodyPr>
          <a:lstStyle/>
          <a:p>
            <a:pPr marL="0" lvl="0" indent="0">
              <a:lnSpc>
                <a:spcPct val="115000"/>
              </a:lnSpc>
              <a:buSzPct val="78571"/>
            </a:pPr>
            <a:r>
              <a:rPr lang="fr-FR" noProof="0" dirty="0"/>
              <a:t>Création de bouteilles sensorielles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fr-FR" noProof="0" dirty="0"/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dirty="0"/>
              <a:t>Dessinez c’est gagné</a:t>
            </a:r>
            <a:endParaRPr lang="fr-FR" noProof="0" dirty="0"/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​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Accès libre​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Zones animées​</a:t>
            </a:r>
          </a:p>
        </p:txBody>
      </p:sp>
      <p:sp>
        <p:nvSpPr>
          <p:cNvPr id="120" name="Google Shape;120;p6"/>
          <p:cNvSpPr txBox="1">
            <a:spLocks noGrp="1"/>
          </p:cNvSpPr>
          <p:nvPr>
            <p:ph type="body" idx="1"/>
          </p:nvPr>
        </p:nvSpPr>
        <p:spPr>
          <a:xfrm>
            <a:off x="7329250" y="3983475"/>
            <a:ext cx="1543500" cy="213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lnSpcReduction="10000"/>
          </a:bodyPr>
          <a:lstStyle/>
          <a:p>
            <a:pPr marL="0" lvl="0" indent="0">
              <a:lnSpc>
                <a:spcPct val="115000"/>
              </a:lnSpc>
              <a:buSzPts val="1100"/>
            </a:pPr>
            <a:r>
              <a:rPr lang="fr-FR" dirty="0"/>
              <a:t>Jeu des 7 familles​</a:t>
            </a:r>
          </a:p>
          <a:p>
            <a:pPr marL="0" lvl="0" indent="0">
              <a:lnSpc>
                <a:spcPct val="115000"/>
              </a:lnSpc>
              <a:buSzPts val="1100"/>
            </a:pPr>
            <a:r>
              <a:rPr lang="fr-FR" dirty="0"/>
              <a:t>(jeu de société)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fr-FR" noProof="0" dirty="0"/>
          </a:p>
          <a:p>
            <a:pPr marL="0" indent="0">
              <a:lnSpc>
                <a:spcPct val="115000"/>
              </a:lnSpc>
              <a:buSzPct val="78571"/>
            </a:pPr>
            <a:r>
              <a:rPr lang="fr-FR" dirty="0"/>
              <a:t>Création d’Œufs surprise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​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Accès libre​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Zones animées​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"/>
          <p:cNvSpPr txBox="1">
            <a:spLocks noGrp="1"/>
          </p:cNvSpPr>
          <p:nvPr>
            <p:ph type="body" idx="1"/>
          </p:nvPr>
        </p:nvSpPr>
        <p:spPr>
          <a:xfrm>
            <a:off x="881150" y="1451275"/>
            <a:ext cx="1543500" cy="227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indent="0"/>
            <a:r>
              <a:rPr lang="fr-FR" dirty="0"/>
              <a:t>Férié</a:t>
            </a:r>
            <a:r>
              <a:rPr lang="fr-FR" noProof="0" dirty="0"/>
              <a:t>​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​</a:t>
            </a:r>
          </a:p>
        </p:txBody>
      </p:sp>
      <p:sp>
        <p:nvSpPr>
          <p:cNvPr id="127" name="Google Shape;127;p7"/>
          <p:cNvSpPr txBox="1">
            <a:spLocks noGrp="1"/>
          </p:cNvSpPr>
          <p:nvPr>
            <p:ph type="title"/>
          </p:nvPr>
        </p:nvSpPr>
        <p:spPr>
          <a:xfrm>
            <a:off x="0" y="-1"/>
            <a:ext cx="9906000" cy="955800"/>
          </a:xfrm>
          <a:prstGeom prst="rect">
            <a:avLst/>
          </a:prstGeom>
          <a:solidFill>
            <a:srgbClr val="2A738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rPr lang="fr-FR" noProof="0" dirty="0"/>
              <a:t>     </a:t>
            </a:r>
            <a:r>
              <a:rPr lang="fr-FR" sz="2000" noProof="0" dirty="0"/>
              <a:t>ACCUEIL DE LOISIRS JEAN DE LA FONTAINE</a:t>
            </a:r>
            <a:br>
              <a:rPr lang="fr-FR" sz="2000" noProof="0" dirty="0"/>
            </a:br>
            <a:r>
              <a:rPr lang="fr-FR" sz="2000" noProof="0" dirty="0"/>
              <a:t>   DU 06/04/2026 AU </a:t>
            </a:r>
            <a:r>
              <a:rPr lang="fr-FR" sz="2000" dirty="0"/>
              <a:t>10</a:t>
            </a:r>
            <a:r>
              <a:rPr lang="fr-FR" sz="2000" noProof="0" dirty="0"/>
              <a:t>/04/2026</a:t>
            </a:r>
            <a:endParaRPr lang="fr-FR" noProof="0" dirty="0"/>
          </a:p>
        </p:txBody>
      </p:sp>
      <p:sp>
        <p:nvSpPr>
          <p:cNvPr id="128" name="Google Shape;128;p7"/>
          <p:cNvSpPr txBox="1">
            <a:spLocks noGrp="1"/>
          </p:cNvSpPr>
          <p:nvPr>
            <p:ph type="body" idx="2"/>
          </p:nvPr>
        </p:nvSpPr>
        <p:spPr>
          <a:xfrm>
            <a:off x="0" y="6270907"/>
            <a:ext cx="9906000" cy="58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fr-FR" noProof="0" dirty="0"/>
              <a:t>Ce programme est susceptible d’être modifié. (Conditions météorologiques, demandes des enfants, fatigue du groupe, opportunités…)</a:t>
            </a:r>
          </a:p>
          <a:p>
            <a:pPr algn="ctr"/>
            <a:r>
              <a:rPr lang="fr-FR" dirty="0">
                <a:solidFill>
                  <a:srgbClr val="7030A0"/>
                </a:solidFill>
              </a:rPr>
              <a:t>*Mercredi littéraire : Le seigneur des anneaux de J.R.R Tolkien</a:t>
            </a:r>
          </a:p>
          <a:p>
            <a:pPr marL="0" lvl="0" indent="0" algn="ctr" rtl="0">
              <a:spcBef>
                <a:spcPts val="240"/>
              </a:spcBef>
              <a:spcAft>
                <a:spcPts val="0"/>
              </a:spcAft>
              <a:buClr>
                <a:srgbClr val="7030A0"/>
              </a:buClr>
              <a:buSzPct val="100000"/>
              <a:buFont typeface="Arial"/>
              <a:buNone/>
            </a:pPr>
            <a:endParaRPr lang="fr-FR" b="1" noProof="0" dirty="0">
              <a:solidFill>
                <a:srgbClr val="7030A0"/>
              </a:solidFill>
            </a:endParaRPr>
          </a:p>
          <a:p>
            <a:pPr marL="0" lvl="0" indent="0" algn="ctr" rtl="0">
              <a:spcBef>
                <a:spcPts val="240"/>
              </a:spcBef>
              <a:spcAft>
                <a:spcPts val="0"/>
              </a:spcAft>
              <a:buClr>
                <a:srgbClr val="7030A0"/>
              </a:buClr>
              <a:buSzPct val="100000"/>
              <a:buFont typeface="Arial"/>
              <a:buNone/>
            </a:pPr>
            <a:endParaRPr lang="fr-FR" noProof="0" dirty="0">
              <a:solidFill>
                <a:srgbClr val="7030A0"/>
              </a:solidFill>
            </a:endParaRPr>
          </a:p>
        </p:txBody>
      </p:sp>
      <p:pic>
        <p:nvPicPr>
          <p:cNvPr id="129" name="Google Shape;129;p7" descr="Une image contenant logo, Police, Graphique, symbole&#10;&#10;Description générée automatiquement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80292" y="97319"/>
            <a:ext cx="700860" cy="731071"/>
          </a:xfrm>
          <a:prstGeom prst="rect">
            <a:avLst/>
          </a:prstGeom>
          <a:noFill/>
          <a:ln>
            <a:noFill/>
          </a:ln>
          <a:effectLst>
            <a:outerShdw dist="22997" dir="5400000" algn="tl">
              <a:srgbClr val="000000">
                <a:alpha val="34510"/>
              </a:srgbClr>
            </a:outerShdw>
          </a:effectLst>
        </p:spPr>
      </p:pic>
      <p:pic>
        <p:nvPicPr>
          <p:cNvPr id="130" name="Google Shape;130;p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841964" y="102842"/>
            <a:ext cx="871807" cy="731584"/>
          </a:xfrm>
          <a:prstGeom prst="rect">
            <a:avLst/>
          </a:prstGeom>
          <a:noFill/>
          <a:ln>
            <a:noFill/>
          </a:ln>
          <a:effectLst>
            <a:outerShdw dist="22997" dir="5400000" algn="tl">
              <a:srgbClr val="000000">
                <a:alpha val="34510"/>
              </a:srgbClr>
            </a:outerShdw>
          </a:effectLst>
        </p:spPr>
      </p:pic>
      <p:sp>
        <p:nvSpPr>
          <p:cNvPr id="131" name="Google Shape;131;p7"/>
          <p:cNvSpPr txBox="1">
            <a:spLocks noGrp="1"/>
          </p:cNvSpPr>
          <p:nvPr>
            <p:ph type="body" idx="1"/>
          </p:nvPr>
        </p:nvSpPr>
        <p:spPr>
          <a:xfrm>
            <a:off x="2493175" y="1451275"/>
            <a:ext cx="1543500" cy="227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2500"/>
          </a:bodyPr>
          <a:lstStyle/>
          <a:p>
            <a:pPr marL="0" lvl="0" indent="0">
              <a:lnSpc>
                <a:spcPct val="115000"/>
              </a:lnSpc>
              <a:buSzPts val="1100"/>
            </a:pPr>
            <a:r>
              <a:rPr lang="fr-FR" dirty="0"/>
              <a:t>Chef d’orchestre (jeu d’expression)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fr-FR" noProof="0" dirty="0"/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Création de petits paniers pour œufs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fr-FR" noProof="0" dirty="0"/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Accès libre​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Boîtes à jouer​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fr-FR" noProof="0" dirty="0"/>
          </a:p>
        </p:txBody>
      </p:sp>
      <p:sp>
        <p:nvSpPr>
          <p:cNvPr id="132" name="Google Shape;132;p7"/>
          <p:cNvSpPr txBox="1">
            <a:spLocks noGrp="1"/>
          </p:cNvSpPr>
          <p:nvPr>
            <p:ph type="body" idx="1"/>
          </p:nvPr>
        </p:nvSpPr>
        <p:spPr>
          <a:xfrm>
            <a:off x="4105200" y="1451275"/>
            <a:ext cx="1543500" cy="227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fr-FR" dirty="0"/>
              <a:t>Intervenant  L’art du Parfumeur</a:t>
            </a:r>
            <a:endParaRPr lang="fr-FR" noProof="0"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lang="fr-FR" noProof="0"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fr-FR" noProof="0" dirty="0"/>
              <a:t>Création des paysages de </a:t>
            </a:r>
            <a:r>
              <a:rPr lang="fr-FR" dirty="0"/>
              <a:t>forêts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lang="fr-FR" noProof="0"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lang="fr-FR" noProof="0" dirty="0"/>
          </a:p>
        </p:txBody>
      </p:sp>
      <p:sp>
        <p:nvSpPr>
          <p:cNvPr id="133" name="Google Shape;133;p7"/>
          <p:cNvSpPr txBox="1">
            <a:spLocks noGrp="1"/>
          </p:cNvSpPr>
          <p:nvPr>
            <p:ph type="body" idx="1"/>
          </p:nvPr>
        </p:nvSpPr>
        <p:spPr>
          <a:xfrm>
            <a:off x="2493175" y="4059041"/>
            <a:ext cx="1543500" cy="213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>
              <a:lnSpc>
                <a:spcPct val="115000"/>
              </a:lnSpc>
              <a:buSzPts val="1100"/>
            </a:pPr>
            <a:r>
              <a:rPr lang="fr-FR" dirty="0"/>
              <a:t>Le six qui prend</a:t>
            </a:r>
          </a:p>
          <a:p>
            <a:pPr marL="0" lvl="0" indent="0">
              <a:lnSpc>
                <a:spcPct val="115000"/>
              </a:lnSpc>
              <a:buSzPts val="1100"/>
            </a:pPr>
            <a:r>
              <a:rPr lang="fr-FR" dirty="0"/>
              <a:t>(jeu de société)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fr-FR" noProof="0" dirty="0"/>
          </a:p>
          <a:p>
            <a:pPr marL="0" lvl="0" indent="0">
              <a:lnSpc>
                <a:spcPct val="115000"/>
              </a:lnSpc>
              <a:buSzPts val="1100"/>
            </a:pPr>
            <a:r>
              <a:rPr lang="fr-FR" noProof="0" dirty="0"/>
              <a:t>Loto de couleurs (jeu de société)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fr-FR" noProof="0" dirty="0"/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Accès libre​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Zones animées​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lang="fr-FR" noProof="0" dirty="0"/>
          </a:p>
        </p:txBody>
      </p:sp>
      <p:sp>
        <p:nvSpPr>
          <p:cNvPr id="134" name="Google Shape;134;p7"/>
          <p:cNvSpPr txBox="1">
            <a:spLocks noGrp="1"/>
          </p:cNvSpPr>
          <p:nvPr>
            <p:ph type="body" idx="1"/>
          </p:nvPr>
        </p:nvSpPr>
        <p:spPr>
          <a:xfrm>
            <a:off x="5717225" y="1451275"/>
            <a:ext cx="1543500" cy="227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indent="0">
              <a:lnSpc>
                <a:spcPct val="115000"/>
              </a:lnSpc>
              <a:buSzPts val="1100"/>
            </a:pPr>
            <a:r>
              <a:rPr lang="fr-FR" dirty="0"/>
              <a:t>La passe à dix </a:t>
            </a:r>
          </a:p>
          <a:p>
            <a:pPr marL="0" lvl="0" indent="0">
              <a:lnSpc>
                <a:spcPct val="115000"/>
              </a:lnSpc>
              <a:buSzPts val="1100"/>
            </a:pPr>
            <a:r>
              <a:rPr lang="fr-FR" noProof="0" dirty="0"/>
              <a:t>​​​</a:t>
            </a:r>
            <a:r>
              <a:rPr lang="fr-FR" dirty="0"/>
              <a:t>(jeu de  coopération)​</a:t>
            </a:r>
          </a:p>
          <a:p>
            <a:pPr marL="0" lvl="0" indent="0">
              <a:lnSpc>
                <a:spcPct val="115000"/>
              </a:lnSpc>
              <a:buSzPts val="1100"/>
            </a:pPr>
            <a:r>
              <a:rPr lang="fr-FR" noProof="0" dirty="0"/>
              <a:t>​</a:t>
            </a:r>
          </a:p>
          <a:p>
            <a:pPr marL="0" indent="0">
              <a:lnSpc>
                <a:spcPct val="115000"/>
              </a:lnSpc>
              <a:buSzPts val="1100"/>
            </a:pPr>
            <a:r>
              <a:rPr lang="fr-FR" dirty="0"/>
              <a:t>Jeu du </a:t>
            </a:r>
            <a:r>
              <a:rPr lang="fr-FR" dirty="0" err="1"/>
              <a:t>Pti</a:t>
            </a:r>
            <a:r>
              <a:rPr lang="fr-FR" dirty="0"/>
              <a:t> Bac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lang="fr-FR" noProof="0" dirty="0"/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Accès libre​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Boîtes à jouer​</a:t>
            </a:r>
          </a:p>
        </p:txBody>
      </p:sp>
      <p:sp>
        <p:nvSpPr>
          <p:cNvPr id="135" name="Google Shape;135;p7"/>
          <p:cNvSpPr txBox="1">
            <a:spLocks noGrp="1"/>
          </p:cNvSpPr>
          <p:nvPr>
            <p:ph type="body" idx="1"/>
          </p:nvPr>
        </p:nvSpPr>
        <p:spPr>
          <a:xfrm>
            <a:off x="7329250" y="1451275"/>
            <a:ext cx="1543500" cy="227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lnSpcReduction="10000"/>
          </a:bodyPr>
          <a:lstStyle/>
          <a:p>
            <a:pPr marL="0" lvl="0" indent="0">
              <a:lnSpc>
                <a:spcPct val="115000"/>
              </a:lnSpc>
              <a:buSzPts val="1100"/>
            </a:pPr>
            <a:r>
              <a:rPr lang="fr-FR" dirty="0"/>
              <a:t>Jeu de mime </a:t>
            </a:r>
          </a:p>
          <a:p>
            <a:pPr marL="0" lvl="0" indent="0">
              <a:lnSpc>
                <a:spcPct val="115000"/>
              </a:lnSpc>
              <a:buSzPts val="1100"/>
            </a:pPr>
            <a:r>
              <a:rPr lang="fr-FR" dirty="0"/>
              <a:t>(jeu collectif)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fr-FR" noProof="0" dirty="0"/>
          </a:p>
          <a:p>
            <a:pPr marL="0" lvl="0" indent="0">
              <a:lnSpc>
                <a:spcPct val="115000"/>
              </a:lnSpc>
              <a:buSzPts val="1100"/>
            </a:pPr>
            <a:r>
              <a:rPr lang="fr-FR" noProof="0" dirty="0"/>
              <a:t>Jeu du miroir</a:t>
            </a:r>
          </a:p>
          <a:p>
            <a:pPr marL="0" lvl="0" indent="0">
              <a:lnSpc>
                <a:spcPct val="115000"/>
              </a:lnSpc>
              <a:buSzPts val="1100"/>
            </a:pPr>
            <a:r>
              <a:rPr lang="fr-FR" noProof="0" dirty="0"/>
              <a:t>(cohésion et stratégie)​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fr-FR" noProof="0" dirty="0"/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Accès libre​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Boîtes à jouer​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lang="fr-FR" noProof="0" dirty="0"/>
          </a:p>
        </p:txBody>
      </p:sp>
      <p:sp>
        <p:nvSpPr>
          <p:cNvPr id="136" name="Google Shape;136;p7"/>
          <p:cNvSpPr txBox="1">
            <a:spLocks noGrp="1"/>
          </p:cNvSpPr>
          <p:nvPr>
            <p:ph type="body" idx="1"/>
          </p:nvPr>
        </p:nvSpPr>
        <p:spPr>
          <a:xfrm>
            <a:off x="881150" y="3983475"/>
            <a:ext cx="1543500" cy="213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indent="0">
              <a:lnSpc>
                <a:spcPct val="115000"/>
              </a:lnSpc>
              <a:buSzPts val="1100"/>
            </a:pPr>
            <a:r>
              <a:rPr lang="fr-FR" noProof="0" dirty="0"/>
              <a:t>Férié​</a:t>
            </a:r>
          </a:p>
        </p:txBody>
      </p:sp>
      <p:sp>
        <p:nvSpPr>
          <p:cNvPr id="137" name="Google Shape;137;p7"/>
          <p:cNvSpPr txBox="1">
            <a:spLocks noGrp="1"/>
          </p:cNvSpPr>
          <p:nvPr>
            <p:ph type="body" idx="1"/>
          </p:nvPr>
        </p:nvSpPr>
        <p:spPr>
          <a:xfrm>
            <a:off x="4105200" y="4059041"/>
            <a:ext cx="1543500" cy="213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2500"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fr-FR" noProof="0" dirty="0"/>
              <a:t>Création de </a:t>
            </a:r>
            <a:r>
              <a:rPr lang="fr-FR" dirty="0"/>
              <a:t>cadres d’animaux</a:t>
            </a:r>
            <a:r>
              <a:rPr lang="fr-FR" noProof="0" dirty="0"/>
              <a:t>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fr-FR" noProof="0" dirty="0"/>
              <a:t>(Art de récup)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lang="fr-FR" noProof="0"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fr-FR" dirty="0">
                <a:solidFill>
                  <a:schemeClr val="tx1"/>
                </a:solidFill>
              </a:rPr>
              <a:t>Je raconte ma propre fable</a:t>
            </a:r>
            <a:endParaRPr lang="fr-FR" noProof="0" dirty="0">
              <a:solidFill>
                <a:schemeClr val="tx1"/>
              </a:solidFill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lang="fr-FR" noProof="0"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fr-FR" dirty="0"/>
              <a:t>La laitière et le pot au lait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fr-FR" noProof="0" dirty="0"/>
              <a:t>(jeu sportif)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lang="fr-FR" noProof="0" dirty="0"/>
          </a:p>
        </p:txBody>
      </p:sp>
      <p:sp>
        <p:nvSpPr>
          <p:cNvPr id="138" name="Google Shape;138;p7"/>
          <p:cNvSpPr txBox="1">
            <a:spLocks noGrp="1"/>
          </p:cNvSpPr>
          <p:nvPr>
            <p:ph type="body" idx="1"/>
          </p:nvPr>
        </p:nvSpPr>
        <p:spPr>
          <a:xfrm>
            <a:off x="5717225" y="3983475"/>
            <a:ext cx="1543500" cy="213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>
              <a:lnSpc>
                <a:spcPct val="115000"/>
              </a:lnSpc>
              <a:buSzPts val="1100"/>
            </a:pPr>
            <a:r>
              <a:rPr lang="fr-FR" noProof="0" dirty="0"/>
              <a:t>Création de fleurs</a:t>
            </a:r>
          </a:p>
          <a:p>
            <a:pPr marL="0" lvl="0" indent="0">
              <a:lnSpc>
                <a:spcPct val="115000"/>
              </a:lnSpc>
              <a:buSzPts val="1100"/>
            </a:pPr>
            <a:endParaRPr lang="fr-FR" noProof="0" dirty="0"/>
          </a:p>
          <a:p>
            <a:pPr marL="0" lvl="0" indent="0">
              <a:lnSpc>
                <a:spcPct val="115000"/>
              </a:lnSpc>
              <a:buSzPts val="1100"/>
            </a:pPr>
            <a:r>
              <a:rPr lang="fr-FR" noProof="0" dirty="0"/>
              <a:t>Abalone </a:t>
            </a:r>
          </a:p>
          <a:p>
            <a:pPr marL="0" lvl="0" indent="0">
              <a:lnSpc>
                <a:spcPct val="115000"/>
              </a:lnSpc>
              <a:buSzPts val="1100"/>
            </a:pPr>
            <a:r>
              <a:rPr lang="fr-FR" noProof="0" dirty="0"/>
              <a:t>(jeu de société)</a:t>
            </a:r>
          </a:p>
          <a:p>
            <a:pPr marL="0" lvl="0" indent="0">
              <a:lnSpc>
                <a:spcPct val="115000"/>
              </a:lnSpc>
              <a:buSzPts val="1100"/>
            </a:pPr>
            <a:endParaRPr lang="fr-FR" noProof="0" dirty="0"/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​Accès libre​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Zones animées​</a:t>
            </a:r>
          </a:p>
        </p:txBody>
      </p:sp>
      <p:sp>
        <p:nvSpPr>
          <p:cNvPr id="139" name="Google Shape;139;p7"/>
          <p:cNvSpPr txBox="1">
            <a:spLocks noGrp="1"/>
          </p:cNvSpPr>
          <p:nvPr>
            <p:ph type="body" idx="1"/>
          </p:nvPr>
        </p:nvSpPr>
        <p:spPr>
          <a:xfrm>
            <a:off x="7329250" y="3983475"/>
            <a:ext cx="1543500" cy="213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>
              <a:lnSpc>
                <a:spcPct val="115000"/>
              </a:lnSpc>
              <a:buSzPts val="1100"/>
            </a:pPr>
            <a:r>
              <a:rPr lang="fr-FR" dirty="0"/>
              <a:t>Mandalas</a:t>
            </a:r>
          </a:p>
          <a:p>
            <a:pPr marL="0" lvl="0" indent="0">
              <a:lnSpc>
                <a:spcPct val="115000"/>
              </a:lnSpc>
              <a:buSzPts val="1100"/>
            </a:pPr>
            <a:r>
              <a:rPr lang="fr-FR" dirty="0"/>
              <a:t> (loisirs créatifs)</a:t>
            </a:r>
          </a:p>
          <a:p>
            <a:pPr marL="0" lvl="0" indent="0">
              <a:lnSpc>
                <a:spcPct val="115000"/>
              </a:lnSpc>
              <a:buSzPts val="1100"/>
            </a:pPr>
            <a:endParaRPr lang="fr-FR" dirty="0"/>
          </a:p>
          <a:p>
            <a:pPr marL="0" lvl="0" indent="0">
              <a:lnSpc>
                <a:spcPct val="115000"/>
              </a:lnSpc>
              <a:buSzPts val="1100"/>
            </a:pPr>
            <a:r>
              <a:rPr lang="fr-FR" dirty="0"/>
              <a:t>Rallye des vers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(jeu de société)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fr-FR" noProof="0" dirty="0"/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Accès libre​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Zones animées​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8"/>
          <p:cNvSpPr txBox="1">
            <a:spLocks noGrp="1"/>
          </p:cNvSpPr>
          <p:nvPr>
            <p:ph type="body" idx="1"/>
          </p:nvPr>
        </p:nvSpPr>
        <p:spPr>
          <a:xfrm>
            <a:off x="881150" y="1451275"/>
            <a:ext cx="1543500" cy="227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2500" lnSpcReduction="10000"/>
          </a:bodyPr>
          <a:lstStyle/>
          <a:p>
            <a:pPr marL="0" lvl="0" indent="0">
              <a:lnSpc>
                <a:spcPct val="115000"/>
              </a:lnSpc>
              <a:buSzPct val="78571"/>
            </a:pPr>
            <a:r>
              <a:rPr lang="fr-FR" noProof="0" dirty="0"/>
              <a:t>Roi et reines </a:t>
            </a:r>
          </a:p>
          <a:p>
            <a:pPr marL="0" lvl="0" indent="0">
              <a:lnSpc>
                <a:spcPct val="115000"/>
              </a:lnSpc>
              <a:buSzPct val="78571"/>
            </a:pPr>
            <a:r>
              <a:rPr lang="fr-FR" noProof="0" dirty="0"/>
              <a:t>(Cohésion et stratégie)</a:t>
            </a:r>
          </a:p>
          <a:p>
            <a:pPr marL="0" lvl="0" indent="0">
              <a:lnSpc>
                <a:spcPct val="115000"/>
              </a:lnSpc>
              <a:buSzPts val="1100"/>
            </a:pPr>
            <a:endParaRPr lang="fr-FR" noProof="0" dirty="0"/>
          </a:p>
          <a:p>
            <a:pPr marL="0" lvl="0" indent="0">
              <a:lnSpc>
                <a:spcPct val="115000"/>
              </a:lnSpc>
              <a:buSzPts val="1100"/>
            </a:pPr>
            <a:r>
              <a:rPr lang="fr-FR" noProof="0" dirty="0"/>
              <a:t>Le Béret </a:t>
            </a:r>
          </a:p>
          <a:p>
            <a:pPr marL="0" lvl="0" indent="0">
              <a:lnSpc>
                <a:spcPct val="115000"/>
              </a:lnSpc>
              <a:buSzPts val="1100"/>
            </a:pPr>
            <a:r>
              <a:rPr lang="fr-FR" noProof="0" dirty="0"/>
              <a:t>(Jeu sportif)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8571"/>
              <a:buFont typeface="Arial"/>
              <a:buNone/>
            </a:pPr>
            <a:endParaRPr lang="fr-FR" noProof="0" dirty="0"/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8571"/>
              <a:buFont typeface="Arial"/>
              <a:buNone/>
            </a:pPr>
            <a:r>
              <a:rPr lang="fr-FR" noProof="0" dirty="0"/>
              <a:t>Accès libre​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8571"/>
              <a:buFont typeface="Arial"/>
              <a:buNone/>
            </a:pPr>
            <a:r>
              <a:rPr lang="fr-FR" noProof="0" dirty="0"/>
              <a:t>Boîtes à jouer​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8571"/>
              <a:buFont typeface="Arial"/>
              <a:buNone/>
            </a:pPr>
            <a:r>
              <a:rPr lang="fr-FR" noProof="0" dirty="0"/>
              <a:t>​</a:t>
            </a:r>
          </a:p>
        </p:txBody>
      </p:sp>
      <p:sp>
        <p:nvSpPr>
          <p:cNvPr id="146" name="Google Shape;146;p8"/>
          <p:cNvSpPr txBox="1">
            <a:spLocks noGrp="1"/>
          </p:cNvSpPr>
          <p:nvPr>
            <p:ph type="title"/>
          </p:nvPr>
        </p:nvSpPr>
        <p:spPr>
          <a:xfrm>
            <a:off x="0" y="-1"/>
            <a:ext cx="9906000" cy="955800"/>
          </a:xfrm>
          <a:prstGeom prst="rect">
            <a:avLst/>
          </a:prstGeom>
          <a:solidFill>
            <a:srgbClr val="2A738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rPr lang="fr-FR" noProof="0" dirty="0"/>
              <a:t>     </a:t>
            </a:r>
            <a:r>
              <a:rPr lang="fr-FR" sz="2000" noProof="0" dirty="0"/>
              <a:t>ACCUEIL DE LOISIRS JEAN DE LA FONTAINE</a:t>
            </a:r>
            <a:br>
              <a:rPr lang="fr-FR" sz="2000" noProof="0" dirty="0"/>
            </a:br>
            <a:r>
              <a:rPr lang="fr-FR" sz="2000" noProof="0" dirty="0"/>
              <a:t>   DU </a:t>
            </a:r>
            <a:r>
              <a:rPr lang="fr-FR" sz="2000" dirty="0"/>
              <a:t>13</a:t>
            </a:r>
            <a:r>
              <a:rPr lang="fr-FR" sz="2000" noProof="0" dirty="0"/>
              <a:t>/0</a:t>
            </a:r>
            <a:r>
              <a:rPr lang="fr-FR" sz="2000" dirty="0"/>
              <a:t>4</a:t>
            </a:r>
            <a:r>
              <a:rPr lang="fr-FR" sz="2000" noProof="0" dirty="0"/>
              <a:t>/2026 AU </a:t>
            </a:r>
            <a:r>
              <a:rPr lang="fr-FR" sz="2000" dirty="0"/>
              <a:t>17</a:t>
            </a:r>
            <a:r>
              <a:rPr lang="fr-FR" sz="2000" noProof="0" dirty="0"/>
              <a:t>/04/2026</a:t>
            </a:r>
            <a:endParaRPr lang="fr-FR" noProof="0" dirty="0"/>
          </a:p>
        </p:txBody>
      </p:sp>
      <p:sp>
        <p:nvSpPr>
          <p:cNvPr id="147" name="Google Shape;147;p8"/>
          <p:cNvSpPr txBox="1">
            <a:spLocks noGrp="1"/>
          </p:cNvSpPr>
          <p:nvPr>
            <p:ph type="body" idx="2"/>
          </p:nvPr>
        </p:nvSpPr>
        <p:spPr>
          <a:xfrm>
            <a:off x="0" y="6270907"/>
            <a:ext cx="9906000" cy="58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fr-FR" noProof="0" dirty="0"/>
              <a:t>Ce programme est susceptible d’être modifié. (Conditions météorologiques, demandes des enfants, fatigue du groupe, opportunités…)</a:t>
            </a:r>
          </a:p>
          <a:p>
            <a:pPr algn="ctr"/>
            <a:r>
              <a:rPr lang="fr-FR" dirty="0">
                <a:solidFill>
                  <a:srgbClr val="7030A0"/>
                </a:solidFill>
              </a:rPr>
              <a:t>*Mercredi littéraire : Le seigneur des anneaux de J.R.R Tolkien</a:t>
            </a:r>
          </a:p>
          <a:p>
            <a:pPr marL="0" lvl="0" indent="0" algn="ctr" rtl="0">
              <a:spcBef>
                <a:spcPts val="240"/>
              </a:spcBef>
              <a:spcAft>
                <a:spcPts val="0"/>
              </a:spcAft>
              <a:buClr>
                <a:srgbClr val="7030A0"/>
              </a:buClr>
              <a:buSzPct val="100000"/>
              <a:buFont typeface="Arial"/>
              <a:buNone/>
            </a:pPr>
            <a:endParaRPr lang="fr-FR" noProof="0" dirty="0">
              <a:solidFill>
                <a:srgbClr val="7030A0"/>
              </a:solidFill>
            </a:endParaRPr>
          </a:p>
        </p:txBody>
      </p:sp>
      <p:pic>
        <p:nvPicPr>
          <p:cNvPr id="148" name="Google Shape;148;p8" descr="Une image contenant logo, Police, Graphique, symbole&#10;&#10;Description générée automatiquement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80292" y="97319"/>
            <a:ext cx="700860" cy="731071"/>
          </a:xfrm>
          <a:prstGeom prst="rect">
            <a:avLst/>
          </a:prstGeom>
          <a:noFill/>
          <a:ln>
            <a:noFill/>
          </a:ln>
          <a:effectLst>
            <a:outerShdw dist="22997" dir="5400000" algn="tl">
              <a:srgbClr val="000000">
                <a:alpha val="34510"/>
              </a:srgbClr>
            </a:outerShdw>
          </a:effectLst>
        </p:spPr>
      </p:pic>
      <p:pic>
        <p:nvPicPr>
          <p:cNvPr id="149" name="Google Shape;149;p8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841964" y="102842"/>
            <a:ext cx="871807" cy="731584"/>
          </a:xfrm>
          <a:prstGeom prst="rect">
            <a:avLst/>
          </a:prstGeom>
          <a:noFill/>
          <a:ln>
            <a:noFill/>
          </a:ln>
          <a:effectLst>
            <a:outerShdw dist="22997" dir="5400000" algn="tl">
              <a:srgbClr val="000000">
                <a:alpha val="34510"/>
              </a:srgbClr>
            </a:outerShdw>
          </a:effectLst>
        </p:spPr>
      </p:pic>
      <p:sp>
        <p:nvSpPr>
          <p:cNvPr id="150" name="Google Shape;150;p8"/>
          <p:cNvSpPr txBox="1">
            <a:spLocks noGrp="1"/>
          </p:cNvSpPr>
          <p:nvPr>
            <p:ph type="body" idx="1"/>
          </p:nvPr>
        </p:nvSpPr>
        <p:spPr>
          <a:xfrm>
            <a:off x="2493175" y="1451275"/>
            <a:ext cx="1543500" cy="227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2500"/>
          </a:bodyPr>
          <a:lstStyle/>
          <a:p>
            <a:pPr marL="0" lvl="0" indent="0">
              <a:lnSpc>
                <a:spcPct val="115000"/>
              </a:lnSpc>
              <a:buSzPct val="78571"/>
            </a:pPr>
            <a:r>
              <a:rPr lang="fr-FR" dirty="0"/>
              <a:t>L’Épervier</a:t>
            </a:r>
          </a:p>
          <a:p>
            <a:pPr marL="0" lvl="0" indent="0">
              <a:lnSpc>
                <a:spcPct val="115000"/>
              </a:lnSpc>
              <a:buSzPct val="78571"/>
            </a:pPr>
            <a:r>
              <a:rPr lang="fr-FR" dirty="0"/>
              <a:t>(jeu collectif)​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fr-FR" noProof="0" dirty="0"/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Jeu de mime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(jeu d’expression)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fr-FR" noProof="0" dirty="0"/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Accès libre​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Boîtes à jouer​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​</a:t>
            </a:r>
          </a:p>
        </p:txBody>
      </p:sp>
      <p:sp>
        <p:nvSpPr>
          <p:cNvPr id="151" name="Google Shape;151;p8"/>
          <p:cNvSpPr txBox="1">
            <a:spLocks noGrp="1"/>
          </p:cNvSpPr>
          <p:nvPr>
            <p:ph type="body" idx="1"/>
          </p:nvPr>
        </p:nvSpPr>
        <p:spPr>
          <a:xfrm>
            <a:off x="4105200" y="1451275"/>
            <a:ext cx="1543500" cy="227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fr-FR" dirty="0"/>
              <a:t>Retrouve les morales de chaque Fable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fr-FR" dirty="0"/>
              <a:t>(Grand jeu)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lang="fr-FR" noProof="0"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fr-FR" dirty="0"/>
              <a:t>Création de la cigale et la fourmi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fr-FR" dirty="0"/>
              <a:t>(atelier créatif)</a:t>
            </a:r>
            <a:endParaRPr lang="fr-FR" noProof="0"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lang="fr-FR" noProof="0" dirty="0"/>
          </a:p>
        </p:txBody>
      </p:sp>
      <p:sp>
        <p:nvSpPr>
          <p:cNvPr id="152" name="Google Shape;152;p8"/>
          <p:cNvSpPr txBox="1">
            <a:spLocks noGrp="1"/>
          </p:cNvSpPr>
          <p:nvPr>
            <p:ph type="body" idx="1"/>
          </p:nvPr>
        </p:nvSpPr>
        <p:spPr>
          <a:xfrm>
            <a:off x="2493175" y="3983475"/>
            <a:ext cx="1543500" cy="213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lnSpcReduction="10000"/>
          </a:bodyPr>
          <a:lstStyle/>
          <a:p>
            <a:pPr marL="0" lvl="0" indent="0">
              <a:lnSpc>
                <a:spcPct val="115000"/>
              </a:lnSpc>
              <a:buSzPts val="1100"/>
            </a:pPr>
            <a:r>
              <a:rPr lang="fr-FR" dirty="0"/>
              <a:t>Jeu de mime</a:t>
            </a:r>
          </a:p>
          <a:p>
            <a:pPr marL="0" lvl="0" indent="0">
              <a:lnSpc>
                <a:spcPct val="115000"/>
              </a:lnSpc>
              <a:buSzPts val="1100"/>
            </a:pPr>
            <a:r>
              <a:rPr lang="fr-FR" dirty="0"/>
              <a:t>(jeu d’expression)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fr-FR" noProof="0" dirty="0"/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Concept Kids (jeu de société)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​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Accès libre​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Zones animées​</a:t>
            </a:r>
          </a:p>
        </p:txBody>
      </p:sp>
      <p:sp>
        <p:nvSpPr>
          <p:cNvPr id="153" name="Google Shape;153;p8"/>
          <p:cNvSpPr txBox="1">
            <a:spLocks noGrp="1"/>
          </p:cNvSpPr>
          <p:nvPr>
            <p:ph type="body" idx="1"/>
          </p:nvPr>
        </p:nvSpPr>
        <p:spPr>
          <a:xfrm>
            <a:off x="5717225" y="1451275"/>
            <a:ext cx="1543500" cy="227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>
              <a:lnSpc>
                <a:spcPct val="115000"/>
              </a:lnSpc>
              <a:buSzPts val="1100"/>
            </a:pPr>
            <a:r>
              <a:rPr lang="fr-FR" dirty="0"/>
              <a:t>Le Béret </a:t>
            </a:r>
          </a:p>
          <a:p>
            <a:pPr marL="0" lvl="0" indent="0">
              <a:lnSpc>
                <a:spcPct val="115000"/>
              </a:lnSpc>
              <a:buSzPts val="1100"/>
            </a:pPr>
            <a:r>
              <a:rPr lang="fr-FR" dirty="0"/>
              <a:t>(Jeu sportif)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lang="fr-FR" noProof="0" dirty="0"/>
          </a:p>
          <a:p>
            <a:pPr marL="0" lvl="0" indent="0">
              <a:lnSpc>
                <a:spcPct val="115000"/>
              </a:lnSpc>
              <a:buSzPct val="78571"/>
            </a:pPr>
            <a:r>
              <a:rPr lang="fr-FR" noProof="0" dirty="0"/>
              <a:t>Wasabi</a:t>
            </a:r>
          </a:p>
          <a:p>
            <a:pPr marL="0" lvl="0" indent="0">
              <a:lnSpc>
                <a:spcPct val="115000"/>
              </a:lnSpc>
              <a:buSzPct val="78571"/>
            </a:pPr>
            <a:r>
              <a:rPr lang="fr-FR" noProof="0" dirty="0"/>
              <a:t>(jeu de société)​</a:t>
            </a:r>
          </a:p>
          <a:p>
            <a:pPr marL="0" lvl="0" indent="0">
              <a:lnSpc>
                <a:spcPct val="115000"/>
              </a:lnSpc>
              <a:buSzPct val="78571"/>
            </a:pPr>
            <a:endParaRPr lang="fr-FR" noProof="0" dirty="0"/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Accès libre​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Boîtes à jouer​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lang="fr-FR" noProof="0" dirty="0">
              <a:highlight>
                <a:srgbClr val="F5F5F5"/>
              </a:highlight>
            </a:endParaRPr>
          </a:p>
        </p:txBody>
      </p:sp>
      <p:sp>
        <p:nvSpPr>
          <p:cNvPr id="154" name="Google Shape;154;p8"/>
          <p:cNvSpPr txBox="1">
            <a:spLocks noGrp="1"/>
          </p:cNvSpPr>
          <p:nvPr>
            <p:ph type="body" idx="1"/>
          </p:nvPr>
        </p:nvSpPr>
        <p:spPr>
          <a:xfrm>
            <a:off x="7329250" y="1451275"/>
            <a:ext cx="1543500" cy="227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/>
            <a:r>
              <a:rPr lang="fr-FR" dirty="0"/>
              <a:t>Le carré magique </a:t>
            </a:r>
          </a:p>
          <a:p>
            <a:pPr marL="0" lvl="0" indent="0"/>
            <a:r>
              <a:rPr lang="fr-FR" dirty="0"/>
              <a:t>(jeu de coopération)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8571"/>
              <a:buFont typeface="Arial"/>
              <a:buNone/>
            </a:pPr>
            <a:endParaRPr lang="fr-FR" noProof="0" dirty="0"/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8571"/>
              <a:buFont typeface="Arial"/>
              <a:buNone/>
            </a:pPr>
            <a:r>
              <a:rPr lang="fr-FR" noProof="0" dirty="0"/>
              <a:t>Relais sportif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8571"/>
              <a:buFont typeface="Arial"/>
              <a:buNone/>
            </a:pPr>
            <a:endParaRPr lang="fr-FR" noProof="0" dirty="0"/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8571"/>
              <a:buFont typeface="Arial"/>
              <a:buNone/>
            </a:pPr>
            <a:r>
              <a:rPr lang="fr-FR" noProof="0" dirty="0"/>
              <a:t>Accès libre​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8571"/>
              <a:buFont typeface="Arial"/>
              <a:buNone/>
            </a:pPr>
            <a:r>
              <a:rPr lang="fr-FR" noProof="0" dirty="0"/>
              <a:t>Boîtes à jouer​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endParaRPr lang="fr-FR" noProof="0" dirty="0"/>
          </a:p>
        </p:txBody>
      </p:sp>
      <p:sp>
        <p:nvSpPr>
          <p:cNvPr id="155" name="Google Shape;155;p8"/>
          <p:cNvSpPr txBox="1">
            <a:spLocks noGrp="1"/>
          </p:cNvSpPr>
          <p:nvPr>
            <p:ph type="body" idx="1"/>
          </p:nvPr>
        </p:nvSpPr>
        <p:spPr>
          <a:xfrm>
            <a:off x="881150" y="3983475"/>
            <a:ext cx="1543500" cy="213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lnSpcReduction="10000"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Construction Kapla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fr-FR" noProof="0" dirty="0"/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Création de Masques d’animaux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​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Accès libre​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Zones animées​</a:t>
            </a:r>
          </a:p>
        </p:txBody>
      </p:sp>
      <p:sp>
        <p:nvSpPr>
          <p:cNvPr id="156" name="Google Shape;156;p8"/>
          <p:cNvSpPr txBox="1">
            <a:spLocks noGrp="1"/>
          </p:cNvSpPr>
          <p:nvPr>
            <p:ph type="body" idx="1"/>
          </p:nvPr>
        </p:nvSpPr>
        <p:spPr>
          <a:xfrm>
            <a:off x="4093329" y="4059041"/>
            <a:ext cx="1543500" cy="213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fr-FR" noProof="0" dirty="0"/>
              <a:t>Epervier</a:t>
            </a: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fr-FR" noProof="0" dirty="0"/>
              <a:t>(Jeu sportif)</a:t>
            </a: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lang="fr-FR" noProof="0"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fr-FR" noProof="0" dirty="0"/>
              <a:t> Initiation Yoga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lang="fr-FR" noProof="0" dirty="0"/>
          </a:p>
          <a:p>
            <a:pPr marL="0" lvl="0" indent="0"/>
            <a:r>
              <a:rPr lang="fr-FR" dirty="0"/>
              <a:t>Création + course des tortues</a:t>
            </a:r>
            <a:endParaRPr lang="fr-FR" dirty="0">
              <a:solidFill>
                <a:schemeClr val="tx1"/>
              </a:solidFill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lang="fr-FR" noProof="0"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lang="fr-FR" noProof="0" dirty="0"/>
          </a:p>
        </p:txBody>
      </p:sp>
      <p:sp>
        <p:nvSpPr>
          <p:cNvPr id="157" name="Google Shape;157;p8"/>
          <p:cNvSpPr txBox="1">
            <a:spLocks noGrp="1"/>
          </p:cNvSpPr>
          <p:nvPr>
            <p:ph type="body" idx="1"/>
          </p:nvPr>
        </p:nvSpPr>
        <p:spPr>
          <a:xfrm>
            <a:off x="5717225" y="3983475"/>
            <a:ext cx="1543500" cy="213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lnSpcReduction="10000"/>
          </a:bodyPr>
          <a:lstStyle/>
          <a:p>
            <a:pPr marL="0" lvl="0" indent="0">
              <a:lnSpc>
                <a:spcPct val="115000"/>
              </a:lnSpc>
              <a:buSzPts val="1100"/>
            </a:pPr>
            <a:r>
              <a:rPr lang="fr-FR" dirty="0"/>
              <a:t>Cluedo Kids</a:t>
            </a:r>
          </a:p>
          <a:p>
            <a:pPr marL="0" lvl="0" indent="0" algn="l">
              <a:lnSpc>
                <a:spcPct val="115000"/>
              </a:lnSpc>
              <a:buSzPts val="1100"/>
            </a:pPr>
            <a:r>
              <a:rPr lang="fr-FR" dirty="0"/>
              <a:t>(Jeu de société)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lang="fr-FR" noProof="0" dirty="0"/>
          </a:p>
          <a:p>
            <a:pPr marL="0" lvl="0" indent="0">
              <a:lnSpc>
                <a:spcPct val="115000"/>
              </a:lnSpc>
              <a:buSzPts val="1100"/>
            </a:pPr>
            <a:r>
              <a:rPr lang="fr-FR" dirty="0"/>
              <a:t>Dessins sur tablettes lumineuses</a:t>
            </a:r>
            <a:endParaRPr lang="fr-FR" noProof="0" dirty="0"/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fr-FR" noProof="0" dirty="0"/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Accès libre​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Zones animées​</a:t>
            </a:r>
          </a:p>
        </p:txBody>
      </p:sp>
      <p:sp>
        <p:nvSpPr>
          <p:cNvPr id="158" name="Google Shape;158;p8"/>
          <p:cNvSpPr txBox="1">
            <a:spLocks noGrp="1"/>
          </p:cNvSpPr>
          <p:nvPr>
            <p:ph type="body" idx="1"/>
          </p:nvPr>
        </p:nvSpPr>
        <p:spPr>
          <a:xfrm>
            <a:off x="7329250" y="3983475"/>
            <a:ext cx="1543500" cy="213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lnSpcReduction="10000"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Création de pluie magique (</a:t>
            </a:r>
            <a:r>
              <a:rPr lang="fr-FR" noProof="0"/>
              <a:t>loisirs créatifs)</a:t>
            </a:r>
            <a:endParaRPr lang="fr-FR" noProof="0" dirty="0"/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fr-FR" noProof="0" dirty="0"/>
          </a:p>
          <a:p>
            <a:pPr marL="0" lvl="0" indent="0">
              <a:lnSpc>
                <a:spcPct val="115000"/>
              </a:lnSpc>
              <a:buSzPts val="1100"/>
            </a:pPr>
            <a:r>
              <a:rPr lang="fr-FR" dirty="0"/>
              <a:t>Loto des fruits</a:t>
            </a:r>
          </a:p>
          <a:p>
            <a:pPr marL="0" lvl="0" indent="0">
              <a:lnSpc>
                <a:spcPct val="115000"/>
              </a:lnSpc>
              <a:buSzPts val="1100"/>
            </a:pPr>
            <a:r>
              <a:rPr lang="fr-FR" dirty="0"/>
              <a:t>(jeu de société)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​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Accès libre​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noProof="0" dirty="0"/>
              <a:t>Zones animées​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hebdo perisco">
  <a:themeElements>
    <a:clrScheme name="ifac2">
      <a:dk1>
        <a:srgbClr val="000000"/>
      </a:dk1>
      <a:lt1>
        <a:srgbClr val="FFFFFE"/>
      </a:lt1>
      <a:dk2>
        <a:srgbClr val="6B3304"/>
      </a:dk2>
      <a:lt2>
        <a:srgbClr val="ABA28A"/>
      </a:lt2>
      <a:accent1>
        <a:srgbClr val="0A5797"/>
      </a:accent1>
      <a:accent2>
        <a:srgbClr val="8A8368"/>
      </a:accent2>
      <a:accent3>
        <a:srgbClr val="F49F0D"/>
      </a:accent3>
      <a:accent4>
        <a:srgbClr val="BBCC00"/>
      </a:accent4>
      <a:accent5>
        <a:srgbClr val="47001F"/>
      </a:accent5>
      <a:accent6>
        <a:srgbClr val="ABA28A"/>
      </a:accent6>
      <a:hlink>
        <a:srgbClr val="0A5797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9BCF9F87B7CC6418257B1E74FF6E462" ma:contentTypeVersion="18" ma:contentTypeDescription="Crée un document." ma:contentTypeScope="" ma:versionID="bb746634c7a84dba5d054c23db7d4564">
  <xsd:schema xmlns:xsd="http://www.w3.org/2001/XMLSchema" xmlns:xs="http://www.w3.org/2001/XMLSchema" xmlns:p="http://schemas.microsoft.com/office/2006/metadata/properties" xmlns:ns2="73fdfa78-348b-4177-aa5a-16ff7b86527f" xmlns:ns3="1096c4f5-75bd-4f2c-8809-f189bf3db242" targetNamespace="http://schemas.microsoft.com/office/2006/metadata/properties" ma:root="true" ma:fieldsID="1e38381c9b70fd715bbface055d490ad" ns2:_="" ns3:_="">
    <xsd:import namespace="73fdfa78-348b-4177-aa5a-16ff7b86527f"/>
    <xsd:import namespace="1096c4f5-75bd-4f2c-8809-f189bf3db24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LengthInSeconds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fdfa78-348b-4177-aa5a-16ff7b86527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0" nillable="true" ma:taxonomy="true" ma:internalName="lcf76f155ced4ddcb4097134ff3c332f" ma:taxonomyFieldName="MediaServiceImageTags" ma:displayName="Balises d’images" ma:readOnly="false" ma:fieldId="{5cf76f15-5ced-4ddc-b409-7134ff3c332f}" ma:taxonomyMulti="true" ma:sspId="fbfdff8c-86ec-4aec-9071-316ec7f71b9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96c4f5-75bd-4f2c-8809-f189bf3db242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8539287d-3700-4e53-806c-818617a27707}" ma:internalName="TaxCatchAll" ma:showField="CatchAllData" ma:web="1096c4f5-75bd-4f2c-8809-f189bf3db24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096c4f5-75bd-4f2c-8809-f189bf3db242" xsi:nil="true"/>
    <lcf76f155ced4ddcb4097134ff3c332f xmlns="73fdfa78-348b-4177-aa5a-16ff7b86527f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3A93C712-C756-4AAB-A4F0-36EBC21CCA4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AF1F5C8-D9EE-4625-AB94-803A86BC1FB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3fdfa78-348b-4177-aa5a-16ff7b86527f"/>
    <ds:schemaRef ds:uri="1096c4f5-75bd-4f2c-8809-f189bf3db24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D7864B4-3185-4247-890A-464B10543202}">
  <ds:schemaRefs>
    <ds:schemaRef ds:uri="http://schemas.microsoft.com/office/2006/metadata/properties"/>
    <ds:schemaRef ds:uri="http://schemas.microsoft.com/office/infopath/2007/PartnerControls"/>
    <ds:schemaRef ds:uri="1096c4f5-75bd-4f2c-8809-f189bf3db242"/>
    <ds:schemaRef ds:uri="73fdfa78-348b-4177-aa5a-16ff7b86527f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1471</Words>
  <Application>Microsoft Office PowerPoint</Application>
  <PresentationFormat>Format A4 (210 x 297 mm)</PresentationFormat>
  <Paragraphs>444</Paragraphs>
  <Slides>6</Slides>
  <Notes>6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9" baseType="lpstr">
      <vt:lpstr>Arial</vt:lpstr>
      <vt:lpstr>Roboto</vt:lpstr>
      <vt:lpstr>hebdo perisco</vt:lpstr>
      <vt:lpstr>     ACCUEIL DE LOISIRS JEAN DE LA FONTAINE    DU 09/03/2026 AU 13/03/2026</vt:lpstr>
      <vt:lpstr>     ACCUEIL DE LOISIRS JEAN DE LA FONTAINE    DU 16/03/2026 AU 20/03/2026</vt:lpstr>
      <vt:lpstr>     ACCUEIL DE LOISIRS JEAN DE LA FONTAINE    DU 23/03/2026 AU 27/03/2026</vt:lpstr>
      <vt:lpstr>     ACCUEIL DE LOISIRS JEAN DE LA FONTAINE    DU 30/03/2026 AU 03/04/2026</vt:lpstr>
      <vt:lpstr>     ACCUEIL DE LOISIRS JEAN DE LA FONTAINE    DU 06/04/2026 AU 10/04/2026</vt:lpstr>
      <vt:lpstr>     ACCUEIL DE LOISIRS JEAN DE LA FONTAINE    DU 13/04/2026 AU 17/04/2026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Amandine GUELFOUT</dc:creator>
  <cp:lastModifiedBy>Mélanie DEL VECCHIO</cp:lastModifiedBy>
  <cp:revision>25</cp:revision>
  <dcterms:modified xsi:type="dcterms:W3CDTF">2026-03-11T11:28:54Z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0x010100D9BCF9F87B7CC6418257B1E74FF6E462</vt:lpwstr>
  </property>
</Properties>
</file>