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4"/>
    <p:sldMasterId id="2147483674" r:id="rId5"/>
    <p:sldMasterId id="2147483677" r:id="rId6"/>
  </p:sldMasterIdLst>
  <p:sldIdLst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</p:sldIdLst>
  <p:sldSz cx="9906000" cy="6858000" type="A4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A2A1D48-4CE7-ED4B-9D3A-DF2AEC5DE3F5}" name="Jonathan PRUVOST" initials="JP" userId="S::jonathan.pruvost@dso.ifac.asso.fr::a7fb2602-c599-4029-9902-96cb3bf49c85" providerId="AD"/>
  <p188:author id="{A1B8185C-3CA7-C45A-5ED6-CBEACB9D659D}" name="Mélanie DEL VECCHIO" initials="MD" userId="S::melanie.chrismant@dso.ifac.asso.fr::e388e2b4-5ba9-4f80-b035-a40e534a0cba" providerId="AD"/>
  <p188:author id="{C79AF9BF-EB90-BAF1-6FFC-218775FA56CF}" name="Robin DEL VECCHIO" initials="RD" userId="S::robin.delvecchio@dso.ifac.asso.fr::671179fd-6a5c-487f-91ec-37cefba156d1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cole le Clos Saint-Georges" initials="ElCS" lastIdx="1" clrIdx="0">
    <p:extLst>
      <p:ext uri="{19B8F6BF-5375-455C-9EA6-DF929625EA0E}">
        <p15:presenceInfo xmlns:p15="http://schemas.microsoft.com/office/powerpoint/2012/main" userId="Ecole le Clos Saint-Georges" providerId="None"/>
      </p:ext>
    </p:extLst>
  </p:cmAuthor>
  <p:cmAuthor id="2" name="Mélanie CHRISMANT" initials="MC" lastIdx="6" clrIdx="1">
    <p:extLst>
      <p:ext uri="{19B8F6BF-5375-455C-9EA6-DF929625EA0E}">
        <p15:presenceInfo xmlns:p15="http://schemas.microsoft.com/office/powerpoint/2012/main" userId="Mélanie CHRISMANT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A7387"/>
    <a:srgbClr val="EEECE8"/>
    <a:srgbClr val="FAFFC2"/>
    <a:srgbClr val="BB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279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25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microsoft.com/office/2018/10/relationships/authors" Target="author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bdo lundi-vendred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1172092" y="1016206"/>
            <a:ext cx="1596044" cy="243558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600" b="0" dirty="0">
                <a:solidFill>
                  <a:srgbClr val="FFFFFF"/>
                </a:solidFill>
                <a:latin typeface="The Bold Font" pitchFamily="2" charset="0"/>
              </a:rPr>
              <a:t>LUNDI</a:t>
            </a:r>
          </a:p>
        </p:txBody>
      </p:sp>
      <p:sp>
        <p:nvSpPr>
          <p:cNvPr id="25" name="Rectangle 24"/>
          <p:cNvSpPr/>
          <p:nvPr userDrawn="1"/>
        </p:nvSpPr>
        <p:spPr>
          <a:xfrm>
            <a:off x="2902933" y="1011389"/>
            <a:ext cx="1596043" cy="244436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600" b="0" dirty="0">
                <a:solidFill>
                  <a:srgbClr val="FFFFFF"/>
                </a:solidFill>
                <a:latin typeface="The Bold Font" pitchFamily="2" charset="0"/>
              </a:rPr>
              <a:t>MARDI</a:t>
            </a:r>
          </a:p>
        </p:txBody>
      </p:sp>
      <p:sp>
        <p:nvSpPr>
          <p:cNvPr id="27" name="Rectangle 26"/>
          <p:cNvSpPr/>
          <p:nvPr userDrawn="1"/>
        </p:nvSpPr>
        <p:spPr>
          <a:xfrm>
            <a:off x="4632073" y="1002343"/>
            <a:ext cx="1596043" cy="243558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600" b="0" dirty="0">
                <a:solidFill>
                  <a:srgbClr val="FFFFFF"/>
                </a:solidFill>
                <a:latin typeface="The Bold Font" pitchFamily="2" charset="0"/>
              </a:rPr>
              <a:t>MERCREDI</a:t>
            </a:r>
          </a:p>
        </p:txBody>
      </p:sp>
      <p:sp>
        <p:nvSpPr>
          <p:cNvPr id="29" name="Rectangle 28"/>
          <p:cNvSpPr/>
          <p:nvPr userDrawn="1"/>
        </p:nvSpPr>
        <p:spPr>
          <a:xfrm>
            <a:off x="8092053" y="1002649"/>
            <a:ext cx="1596043" cy="243558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600" b="0" dirty="0">
                <a:solidFill>
                  <a:srgbClr val="FFFFFF"/>
                </a:solidFill>
                <a:latin typeface="The Bold Font" pitchFamily="2" charset="0"/>
              </a:rPr>
              <a:t>VENDREDI</a:t>
            </a: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1172094" y="1338447"/>
            <a:ext cx="1596043" cy="231915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du début d’après-midi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6364616" y="1001466"/>
            <a:ext cx="1602486" cy="244435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600" b="0" dirty="0">
                <a:solidFill>
                  <a:srgbClr val="FFFFFF"/>
                </a:solidFill>
                <a:latin typeface="The Bold Font" pitchFamily="2" charset="0"/>
              </a:rPr>
              <a:t>JEUDI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297212"/>
            <a:ext cx="9906000" cy="5607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902840"/>
          </a:xfrm>
          <a:prstGeom prst="rect">
            <a:avLst/>
          </a:prstGeom>
          <a:solidFill>
            <a:srgbClr val="2A7387"/>
          </a:solidFill>
        </p:spPr>
        <p:txBody>
          <a:bodyPr anchor="ctr"/>
          <a:lstStyle>
            <a:lvl1pPr marL="0" indent="0">
              <a:buNone/>
              <a:defRPr sz="2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Dates / Groupe</a:t>
            </a:r>
          </a:p>
        </p:txBody>
      </p:sp>
      <p:sp>
        <p:nvSpPr>
          <p:cNvPr id="15" name="Espace réservé du texte 21">
            <a:extLst>
              <a:ext uri="{FF2B5EF4-FFF2-40B4-BE49-F238E27FC236}">
                <a16:creationId xmlns:a16="http://schemas.microsoft.com/office/drawing/2014/main" id="{47350D80-10FB-410D-9743-0E2474867E0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902935" y="1348750"/>
            <a:ext cx="1596043" cy="231915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du début d’après-midi</a:t>
            </a:r>
          </a:p>
        </p:txBody>
      </p:sp>
      <p:sp>
        <p:nvSpPr>
          <p:cNvPr id="16" name="Espace réservé du texte 21">
            <a:extLst>
              <a:ext uri="{FF2B5EF4-FFF2-40B4-BE49-F238E27FC236}">
                <a16:creationId xmlns:a16="http://schemas.microsoft.com/office/drawing/2014/main" id="{16D54DC6-63CD-409F-ACD6-D5650FC0C440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633776" y="1338447"/>
            <a:ext cx="1596043" cy="231915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du début d’après-midi</a:t>
            </a:r>
          </a:p>
        </p:txBody>
      </p:sp>
      <p:sp>
        <p:nvSpPr>
          <p:cNvPr id="17" name="Espace réservé du texte 21">
            <a:extLst>
              <a:ext uri="{FF2B5EF4-FFF2-40B4-BE49-F238E27FC236}">
                <a16:creationId xmlns:a16="http://schemas.microsoft.com/office/drawing/2014/main" id="{BC1735F6-E173-4740-8035-3DB5F1F2A2CB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364617" y="1348750"/>
            <a:ext cx="1596043" cy="231915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du début d’après-midi</a:t>
            </a:r>
          </a:p>
        </p:txBody>
      </p:sp>
      <p:sp>
        <p:nvSpPr>
          <p:cNvPr id="18" name="Espace réservé du texte 21">
            <a:extLst>
              <a:ext uri="{FF2B5EF4-FFF2-40B4-BE49-F238E27FC236}">
                <a16:creationId xmlns:a16="http://schemas.microsoft.com/office/drawing/2014/main" id="{F0B0D1B1-521D-4DE9-BA2A-5FD4CC5AE6EF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095458" y="1338446"/>
            <a:ext cx="1596043" cy="231915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du début d’après-midi</a:t>
            </a: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04EB5172-47C6-4188-A665-0276AA4112C9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172093" y="3869623"/>
            <a:ext cx="1596043" cy="231915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fin d’après-midi</a:t>
            </a: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D9A62740-8328-4AE1-9943-6DAA5FCBD14D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2902934" y="3822981"/>
            <a:ext cx="1596043" cy="231915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fin d’après-midi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5018DCD7-EE50-4BB2-8DEB-3E2BC25B185B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625629" y="3852996"/>
            <a:ext cx="1596043" cy="231915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fin d’après-midi</a:t>
            </a:r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3F9583D3-92F2-47A3-8BB2-B92123E96BF6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364616" y="3852995"/>
            <a:ext cx="1596043" cy="231915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fin d’après-midi</a:t>
            </a:r>
          </a:p>
        </p:txBody>
      </p:sp>
      <p:sp>
        <p:nvSpPr>
          <p:cNvPr id="26" name="Espace réservé du texte 21">
            <a:extLst>
              <a:ext uri="{FF2B5EF4-FFF2-40B4-BE49-F238E27FC236}">
                <a16:creationId xmlns:a16="http://schemas.microsoft.com/office/drawing/2014/main" id="{61C3C280-3F7E-4E46-9949-B5E53164477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103603" y="3852994"/>
            <a:ext cx="1596043" cy="231915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fin d’après-midi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BF79A72D-92B6-42AF-8754-45CA3D5FC71E}"/>
              </a:ext>
            </a:extLst>
          </p:cNvPr>
          <p:cNvSpPr txBox="1"/>
          <p:nvPr userDrawn="1"/>
        </p:nvSpPr>
        <p:spPr>
          <a:xfrm>
            <a:off x="206186" y="1995054"/>
            <a:ext cx="8227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>
                <a:solidFill>
                  <a:schemeClr val="bg1"/>
                </a:solidFill>
                <a:latin typeface="The Bold Font" pitchFamily="2" charset="0"/>
              </a:rPr>
              <a:t>De</a:t>
            </a:r>
          </a:p>
          <a:p>
            <a:pPr algn="ctr"/>
            <a:r>
              <a:rPr lang="fr-FR" sz="1600" dirty="0">
                <a:solidFill>
                  <a:schemeClr val="bg1"/>
                </a:solidFill>
                <a:latin typeface="The Bold Font" pitchFamily="2" charset="0"/>
              </a:rPr>
              <a:t>14h à 16h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5803E19B-64C6-48EC-8C4D-AD84AF4274C9}"/>
              </a:ext>
            </a:extLst>
          </p:cNvPr>
          <p:cNvSpPr txBox="1"/>
          <p:nvPr userDrawn="1"/>
        </p:nvSpPr>
        <p:spPr>
          <a:xfrm>
            <a:off x="198206" y="4567058"/>
            <a:ext cx="8227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>
                <a:solidFill>
                  <a:schemeClr val="bg1"/>
                </a:solidFill>
                <a:latin typeface="The Bold Font" pitchFamily="2" charset="0"/>
              </a:rPr>
              <a:t>De</a:t>
            </a:r>
          </a:p>
          <a:p>
            <a:pPr algn="ctr"/>
            <a:r>
              <a:rPr lang="fr-FR" sz="1600" dirty="0">
                <a:solidFill>
                  <a:schemeClr val="bg1"/>
                </a:solidFill>
                <a:latin typeface="The Bold Font" pitchFamily="2" charset="0"/>
              </a:rPr>
              <a:t>16h à 19h</a:t>
            </a:r>
          </a:p>
        </p:txBody>
      </p:sp>
    </p:spTree>
    <p:extLst>
      <p:ext uri="{BB962C8B-B14F-4D97-AF65-F5344CB8AC3E}">
        <p14:creationId xmlns:p14="http://schemas.microsoft.com/office/powerpoint/2010/main" val="14978611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bdo mardi-samed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157942" y="1050565"/>
            <a:ext cx="1512916" cy="18466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LUNDI</a:t>
            </a: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157942" y="1457736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955698"/>
          </a:xfrm>
          <a:prstGeom prst="rect">
            <a:avLst/>
          </a:prstGeom>
          <a:solidFill>
            <a:srgbClr val="2A7387"/>
          </a:solidFill>
        </p:spPr>
        <p:txBody>
          <a:bodyPr wrap="square" anchor="ctr">
            <a:noAutofit/>
          </a:bodyPr>
          <a:lstStyle>
            <a:lvl1pPr>
              <a:defRPr sz="2800">
                <a:latin typeface="The Bold Font" pitchFamily="2" charset="0"/>
              </a:defRPr>
            </a:lvl1pPr>
          </a:lstStyle>
          <a:p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35725"/>
            <a:ext cx="9906000" cy="42227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14" name="Espace réservé du texte 21">
            <a:extLst>
              <a:ext uri="{FF2B5EF4-FFF2-40B4-BE49-F238E27FC236}">
                <a16:creationId xmlns:a16="http://schemas.microsoft.com/office/drawing/2014/main" id="{E019BEB5-8564-45A6-BC83-C476C7C9EC5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57942" y="4070136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5995278-B5C4-4407-9DF0-4E30566955BE}"/>
              </a:ext>
            </a:extLst>
          </p:cNvPr>
          <p:cNvSpPr/>
          <p:nvPr userDrawn="1"/>
        </p:nvSpPr>
        <p:spPr>
          <a:xfrm>
            <a:off x="1798321" y="1050565"/>
            <a:ext cx="1512916" cy="18466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MARDI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1649624-7978-4286-909A-AF587FF85D57}"/>
              </a:ext>
            </a:extLst>
          </p:cNvPr>
          <p:cNvSpPr/>
          <p:nvPr userDrawn="1"/>
        </p:nvSpPr>
        <p:spPr>
          <a:xfrm>
            <a:off x="3374968" y="1063689"/>
            <a:ext cx="1512916" cy="184664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MERCREDI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9F78FA5-6A29-4844-BB1A-AE49FCC39BBE}"/>
              </a:ext>
            </a:extLst>
          </p:cNvPr>
          <p:cNvSpPr/>
          <p:nvPr userDrawn="1"/>
        </p:nvSpPr>
        <p:spPr>
          <a:xfrm>
            <a:off x="4951615" y="1062152"/>
            <a:ext cx="1512916" cy="18466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JEUDI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1A2F405-000C-4A55-B98D-BA3582EEA318}"/>
              </a:ext>
            </a:extLst>
          </p:cNvPr>
          <p:cNvSpPr/>
          <p:nvPr userDrawn="1"/>
        </p:nvSpPr>
        <p:spPr>
          <a:xfrm>
            <a:off x="6591993" y="1061381"/>
            <a:ext cx="1512916" cy="18466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VENDREDI 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D75F871-F914-4598-8246-9F7C877BCB35}"/>
              </a:ext>
            </a:extLst>
          </p:cNvPr>
          <p:cNvSpPr/>
          <p:nvPr userDrawn="1"/>
        </p:nvSpPr>
        <p:spPr>
          <a:xfrm>
            <a:off x="8232371" y="1050565"/>
            <a:ext cx="1512916" cy="184664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SAMEDI </a:t>
            </a: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A22461E4-C907-423E-9526-407825D8E65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790008" y="1464352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549F8593-1B3F-4287-9EEC-A7A2981C660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790008" y="4076752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28" name="Espace réservé du texte 21">
            <a:extLst>
              <a:ext uri="{FF2B5EF4-FFF2-40B4-BE49-F238E27FC236}">
                <a16:creationId xmlns:a16="http://schemas.microsoft.com/office/drawing/2014/main" id="{5E1E96FB-FDB8-41B2-B2B6-3D19ECC8D3C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998721" y="1457736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31" name="Espace réservé du texte 21">
            <a:extLst>
              <a:ext uri="{FF2B5EF4-FFF2-40B4-BE49-F238E27FC236}">
                <a16:creationId xmlns:a16="http://schemas.microsoft.com/office/drawing/2014/main" id="{FF8602AC-EB93-4300-B715-30CF4FA041C0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998721" y="4070136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71958602-B2BA-45B6-B722-CE172287836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603076" y="1457736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02931C19-139B-44DB-8009-DDBB9CC7981A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603076" y="4070136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34" name="Espace réservé du texte 21">
            <a:extLst>
              <a:ext uri="{FF2B5EF4-FFF2-40B4-BE49-F238E27FC236}">
                <a16:creationId xmlns:a16="http://schemas.microsoft.com/office/drawing/2014/main" id="{B8EE10F9-6E32-4858-B65A-EB61C1969E5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207431" y="1464352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matinée</a:t>
            </a:r>
          </a:p>
        </p:txBody>
      </p:sp>
      <p:sp>
        <p:nvSpPr>
          <p:cNvPr id="35" name="Espace réservé du texte 21">
            <a:extLst>
              <a:ext uri="{FF2B5EF4-FFF2-40B4-BE49-F238E27FC236}">
                <a16:creationId xmlns:a16="http://schemas.microsoft.com/office/drawing/2014/main" id="{26E6101C-B766-40D9-ABDE-DBBD797A2D51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207431" y="4076752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l’après midi 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9004B194-FF00-470F-9422-A781E221EE83}"/>
              </a:ext>
            </a:extLst>
          </p:cNvPr>
          <p:cNvSpPr/>
          <p:nvPr userDrawn="1"/>
        </p:nvSpPr>
        <p:spPr>
          <a:xfrm>
            <a:off x="149630" y="3855428"/>
            <a:ext cx="3153294" cy="18466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rgbClr val="2A7387"/>
                </a:solidFill>
                <a:effectLst/>
                <a:uLnTx/>
                <a:uFillTx/>
                <a:latin typeface="Roboto Bk" pitchFamily="2" charset="0"/>
                <a:ea typeface="Roboto Bk" pitchFamily="2" charset="0"/>
                <a:cs typeface="+mn-cs"/>
              </a:rPr>
              <a:t>Accueil du soir 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0395BA6-ABB0-4DE9-A0DE-BA13A90C50AC}"/>
              </a:ext>
            </a:extLst>
          </p:cNvPr>
          <p:cNvSpPr/>
          <p:nvPr userDrawn="1"/>
        </p:nvSpPr>
        <p:spPr>
          <a:xfrm>
            <a:off x="149630" y="1249333"/>
            <a:ext cx="3153294" cy="18466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rgbClr val="2A7387"/>
                </a:solidFill>
                <a:effectLst/>
                <a:uLnTx/>
                <a:uFillTx/>
                <a:latin typeface="Roboto Bk" pitchFamily="2" charset="0"/>
                <a:ea typeface="Roboto Bk" pitchFamily="2" charset="0"/>
                <a:cs typeface="+mn-cs"/>
              </a:rPr>
              <a:t>Pause méridienne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8E313D3D-CB83-44CB-A86F-BE21E0C9E350}"/>
              </a:ext>
            </a:extLst>
          </p:cNvPr>
          <p:cNvSpPr/>
          <p:nvPr userDrawn="1"/>
        </p:nvSpPr>
        <p:spPr>
          <a:xfrm>
            <a:off x="4962698" y="3868420"/>
            <a:ext cx="3153294" cy="18466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rgbClr val="2A7387"/>
                </a:solidFill>
                <a:effectLst/>
                <a:uLnTx/>
                <a:uFillTx/>
                <a:latin typeface="Roboto Bk" pitchFamily="2" charset="0"/>
                <a:ea typeface="Roboto Bk" pitchFamily="2" charset="0"/>
                <a:cs typeface="+mn-cs"/>
              </a:rPr>
              <a:t>Accueil du soir 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55D0518-F816-4A68-99FF-3CBC5F7CEE4D}"/>
              </a:ext>
            </a:extLst>
          </p:cNvPr>
          <p:cNvSpPr/>
          <p:nvPr userDrawn="1"/>
        </p:nvSpPr>
        <p:spPr>
          <a:xfrm>
            <a:off x="4962698" y="1262325"/>
            <a:ext cx="3153294" cy="18466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rgbClr val="2A7387"/>
                </a:solidFill>
                <a:effectLst/>
                <a:uLnTx/>
                <a:uFillTx/>
                <a:latin typeface="Roboto Bk" pitchFamily="2" charset="0"/>
                <a:ea typeface="Roboto Bk" pitchFamily="2" charset="0"/>
                <a:cs typeface="+mn-cs"/>
              </a:rPr>
              <a:t>Pause méridienne</a:t>
            </a:r>
          </a:p>
        </p:txBody>
      </p:sp>
      <p:sp>
        <p:nvSpPr>
          <p:cNvPr id="47" name="Espace réservé du texte 21">
            <a:extLst>
              <a:ext uri="{FF2B5EF4-FFF2-40B4-BE49-F238E27FC236}">
                <a16:creationId xmlns:a16="http://schemas.microsoft.com/office/drawing/2014/main" id="{8E37572D-E9DB-4DCA-89D7-432E6D956C1C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394363" y="1457736"/>
            <a:ext cx="1512916" cy="23744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matinée</a:t>
            </a:r>
          </a:p>
        </p:txBody>
      </p:sp>
      <p:sp>
        <p:nvSpPr>
          <p:cNvPr id="48" name="Espace réservé du texte 21">
            <a:extLst>
              <a:ext uri="{FF2B5EF4-FFF2-40B4-BE49-F238E27FC236}">
                <a16:creationId xmlns:a16="http://schemas.microsoft.com/office/drawing/2014/main" id="{6BCCC93E-11BB-4202-A71F-D75FD55DE9F8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374968" y="4076752"/>
            <a:ext cx="1512916" cy="225759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l’après midi 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2D1AF635-AE01-4DC0-846D-44C9B1DB97E3}"/>
              </a:ext>
            </a:extLst>
          </p:cNvPr>
          <p:cNvSpPr/>
          <p:nvPr userDrawn="1"/>
        </p:nvSpPr>
        <p:spPr>
          <a:xfrm>
            <a:off x="3366651" y="1237697"/>
            <a:ext cx="1540627" cy="2303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rgbClr val="BBCC00"/>
                </a:solidFill>
                <a:effectLst/>
                <a:uLnTx/>
                <a:uFillTx/>
                <a:latin typeface="The Bold Font" pitchFamily="2" charset="0"/>
                <a:ea typeface="Roboto Bk" pitchFamily="2" charset="0"/>
                <a:cs typeface="+mn-cs"/>
              </a:rPr>
              <a:t>MATIN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CE13F1E-1F4A-4DF6-BBBB-DB6FC27D1F8F}"/>
              </a:ext>
            </a:extLst>
          </p:cNvPr>
          <p:cNvSpPr/>
          <p:nvPr userDrawn="1"/>
        </p:nvSpPr>
        <p:spPr>
          <a:xfrm>
            <a:off x="3376350" y="3826207"/>
            <a:ext cx="1540627" cy="2303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rgbClr val="BBCC00"/>
                </a:solidFill>
                <a:effectLst/>
                <a:uLnTx/>
                <a:uFillTx/>
                <a:latin typeface="The Bold Font" pitchFamily="2" charset="0"/>
                <a:ea typeface="Roboto Bk" pitchFamily="2" charset="0"/>
                <a:cs typeface="+mn-cs"/>
              </a:rPr>
              <a:t>APRÈS-MIDI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22ABAA84-DAA5-44E4-838A-6CDE6A72A3D9}"/>
              </a:ext>
            </a:extLst>
          </p:cNvPr>
          <p:cNvSpPr/>
          <p:nvPr userDrawn="1"/>
        </p:nvSpPr>
        <p:spPr>
          <a:xfrm>
            <a:off x="8179720" y="1250419"/>
            <a:ext cx="1540627" cy="2303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rgbClr val="BBCC00"/>
                </a:solidFill>
                <a:effectLst/>
                <a:uLnTx/>
                <a:uFillTx/>
                <a:latin typeface="The Bold Font" pitchFamily="2" charset="0"/>
                <a:ea typeface="Roboto Bk" pitchFamily="2" charset="0"/>
                <a:cs typeface="+mn-cs"/>
              </a:rPr>
              <a:t>MATIN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1A8B0281-BBB5-491D-9491-E7F00034F78D}"/>
              </a:ext>
            </a:extLst>
          </p:cNvPr>
          <p:cNvSpPr/>
          <p:nvPr userDrawn="1"/>
        </p:nvSpPr>
        <p:spPr>
          <a:xfrm>
            <a:off x="8189419" y="3838929"/>
            <a:ext cx="1540627" cy="2303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rgbClr val="BBCC00"/>
                </a:solidFill>
                <a:effectLst/>
                <a:uLnTx/>
                <a:uFillTx/>
                <a:latin typeface="The Bold Font" pitchFamily="2" charset="0"/>
                <a:ea typeface="Roboto Bk" pitchFamily="2" charset="0"/>
                <a:cs typeface="+mn-cs"/>
              </a:rPr>
              <a:t>APRÈS-MIDI</a:t>
            </a:r>
          </a:p>
        </p:txBody>
      </p:sp>
    </p:spTree>
    <p:extLst>
      <p:ext uri="{BB962C8B-B14F-4D97-AF65-F5344CB8AC3E}">
        <p14:creationId xmlns:p14="http://schemas.microsoft.com/office/powerpoint/2010/main" val="2405078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bdo mardi-samed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914400" y="1053433"/>
            <a:ext cx="1512916" cy="18466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LUNDI</a:t>
            </a: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914400" y="1441770"/>
            <a:ext cx="1512916" cy="232309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906000" cy="955698"/>
          </a:xfrm>
          <a:prstGeom prst="rect">
            <a:avLst/>
          </a:prstGeom>
          <a:solidFill>
            <a:srgbClr val="2A7387"/>
          </a:solidFill>
        </p:spPr>
        <p:txBody>
          <a:bodyPr wrap="square" anchor="ctr">
            <a:noAutofit/>
          </a:bodyPr>
          <a:lstStyle>
            <a:lvl1pPr>
              <a:defRPr sz="2800">
                <a:latin typeface="The Bold Font" pitchFamily="2" charset="0"/>
              </a:defRPr>
            </a:lvl1pPr>
          </a:lstStyle>
          <a:p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270907"/>
            <a:ext cx="9906000" cy="58709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14" name="Espace réservé du texte 21">
            <a:extLst>
              <a:ext uri="{FF2B5EF4-FFF2-40B4-BE49-F238E27FC236}">
                <a16:creationId xmlns:a16="http://schemas.microsoft.com/office/drawing/2014/main" id="{E019BEB5-8564-45A6-BC83-C476C7C9EC5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81150" y="4005148"/>
            <a:ext cx="1512916" cy="209856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5995278-B5C4-4407-9DF0-4E30566955BE}"/>
              </a:ext>
            </a:extLst>
          </p:cNvPr>
          <p:cNvSpPr/>
          <p:nvPr userDrawn="1"/>
        </p:nvSpPr>
        <p:spPr>
          <a:xfrm>
            <a:off x="2504899" y="1044031"/>
            <a:ext cx="1512916" cy="18466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MARDI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1649624-7978-4286-909A-AF587FF85D57}"/>
              </a:ext>
            </a:extLst>
          </p:cNvPr>
          <p:cNvSpPr/>
          <p:nvPr userDrawn="1"/>
        </p:nvSpPr>
        <p:spPr>
          <a:xfrm>
            <a:off x="4106481" y="1046314"/>
            <a:ext cx="1512916" cy="184664"/>
          </a:xfrm>
          <a:prstGeom prst="rect">
            <a:avLst/>
          </a:prstGeom>
          <a:solidFill>
            <a:srgbClr val="2A73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MERCREDI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9F78FA5-6A29-4844-BB1A-AE49FCC39BBE}"/>
              </a:ext>
            </a:extLst>
          </p:cNvPr>
          <p:cNvSpPr/>
          <p:nvPr userDrawn="1"/>
        </p:nvSpPr>
        <p:spPr>
          <a:xfrm>
            <a:off x="5724698" y="1044280"/>
            <a:ext cx="1512916" cy="18466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JEUDI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1A2F405-000C-4A55-B98D-BA3582EEA318}"/>
              </a:ext>
            </a:extLst>
          </p:cNvPr>
          <p:cNvSpPr/>
          <p:nvPr userDrawn="1"/>
        </p:nvSpPr>
        <p:spPr>
          <a:xfrm>
            <a:off x="7326280" y="1044280"/>
            <a:ext cx="1535087" cy="182125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he Bold Font" pitchFamily="2" charset="0"/>
                <a:ea typeface="+mn-ea"/>
                <a:cs typeface="+mn-cs"/>
              </a:rPr>
              <a:t>VENDREDI </a:t>
            </a: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A22461E4-C907-423E-9526-407825D8E65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515986" y="1449955"/>
            <a:ext cx="1512916" cy="232309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549F8593-1B3F-4287-9EEC-A7A2981C660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515986" y="4005149"/>
            <a:ext cx="1512916" cy="209856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28" name="Espace réservé du texte 21">
            <a:extLst>
              <a:ext uri="{FF2B5EF4-FFF2-40B4-BE49-F238E27FC236}">
                <a16:creationId xmlns:a16="http://schemas.microsoft.com/office/drawing/2014/main" id="{5E1E96FB-FDB8-41B2-B2B6-3D19ECC8D3C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724698" y="1451267"/>
            <a:ext cx="1512916" cy="229973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31" name="Espace réservé du texte 21">
            <a:extLst>
              <a:ext uri="{FF2B5EF4-FFF2-40B4-BE49-F238E27FC236}">
                <a16:creationId xmlns:a16="http://schemas.microsoft.com/office/drawing/2014/main" id="{FF8602AC-EB93-4300-B715-30CF4FA041C0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5724698" y="4011080"/>
            <a:ext cx="1512916" cy="209856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71958602-B2BA-45B6-B722-CE172287836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329053" y="1449955"/>
            <a:ext cx="1512916" cy="232309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02931C19-139B-44DB-8009-DDBB9CC7981A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7359534" y="4008457"/>
            <a:ext cx="1512916" cy="209856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Animations</a:t>
            </a:r>
          </a:p>
          <a:p>
            <a:pPr lvl="0"/>
            <a:r>
              <a:rPr lang="fr-FR" dirty="0"/>
              <a:t>temps du midi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9004B194-FF00-470F-9422-A781E221EE83}"/>
              </a:ext>
            </a:extLst>
          </p:cNvPr>
          <p:cNvSpPr/>
          <p:nvPr userDrawn="1"/>
        </p:nvSpPr>
        <p:spPr>
          <a:xfrm>
            <a:off x="892231" y="3773048"/>
            <a:ext cx="3153294" cy="18466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rgbClr val="2A7387"/>
                </a:solidFill>
                <a:effectLst/>
                <a:uLnTx/>
                <a:uFillTx/>
                <a:latin typeface="Roboto Bk" pitchFamily="2" charset="0"/>
                <a:ea typeface="Roboto Bk" pitchFamily="2" charset="0"/>
                <a:cs typeface="+mn-cs"/>
              </a:rPr>
              <a:t>Accueil du soir 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0395BA6-ABB0-4DE9-A0DE-BA13A90C50AC}"/>
              </a:ext>
            </a:extLst>
          </p:cNvPr>
          <p:cNvSpPr/>
          <p:nvPr userDrawn="1"/>
        </p:nvSpPr>
        <p:spPr>
          <a:xfrm>
            <a:off x="914400" y="1242681"/>
            <a:ext cx="3113110" cy="216676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rgbClr val="2A7387"/>
                </a:solidFill>
                <a:effectLst/>
                <a:uLnTx/>
                <a:uFillTx/>
                <a:latin typeface="Roboto Bk" pitchFamily="2" charset="0"/>
                <a:ea typeface="Roboto Bk" pitchFamily="2" charset="0"/>
                <a:cs typeface="+mn-cs"/>
              </a:rPr>
              <a:t>Pause méridienne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8E313D3D-CB83-44CB-A86F-BE21E0C9E350}"/>
              </a:ext>
            </a:extLst>
          </p:cNvPr>
          <p:cNvSpPr/>
          <p:nvPr userDrawn="1"/>
        </p:nvSpPr>
        <p:spPr>
          <a:xfrm>
            <a:off x="5708073" y="3772552"/>
            <a:ext cx="3153294" cy="18466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rgbClr val="2A7387"/>
                </a:solidFill>
                <a:effectLst/>
                <a:uLnTx/>
                <a:uFillTx/>
                <a:latin typeface="Roboto Bk" pitchFamily="2" charset="0"/>
                <a:ea typeface="Roboto Bk" pitchFamily="2" charset="0"/>
                <a:cs typeface="+mn-cs"/>
              </a:rPr>
              <a:t>Accueil du soir 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155D0518-F816-4A68-99FF-3CBC5F7CEE4D}"/>
              </a:ext>
            </a:extLst>
          </p:cNvPr>
          <p:cNvSpPr/>
          <p:nvPr userDrawn="1"/>
        </p:nvSpPr>
        <p:spPr>
          <a:xfrm>
            <a:off x="5724697" y="1246504"/>
            <a:ext cx="3153294" cy="184664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rgbClr val="2A7387"/>
                </a:solidFill>
                <a:effectLst/>
                <a:uLnTx/>
                <a:uFillTx/>
                <a:latin typeface="Roboto Bk" pitchFamily="2" charset="0"/>
                <a:ea typeface="Roboto Bk" pitchFamily="2" charset="0"/>
                <a:cs typeface="+mn-cs"/>
              </a:rPr>
              <a:t>Pause méridienne</a:t>
            </a:r>
          </a:p>
        </p:txBody>
      </p:sp>
      <p:sp>
        <p:nvSpPr>
          <p:cNvPr id="47" name="Espace réservé du texte 21">
            <a:extLst>
              <a:ext uri="{FF2B5EF4-FFF2-40B4-BE49-F238E27FC236}">
                <a16:creationId xmlns:a16="http://schemas.microsoft.com/office/drawing/2014/main" id="{8E37572D-E9DB-4DCA-89D7-432E6D956C1C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120342" y="1432158"/>
            <a:ext cx="1512916" cy="232309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matinée</a:t>
            </a:r>
          </a:p>
        </p:txBody>
      </p:sp>
      <p:sp>
        <p:nvSpPr>
          <p:cNvPr id="48" name="Espace réservé du texte 21">
            <a:extLst>
              <a:ext uri="{FF2B5EF4-FFF2-40B4-BE49-F238E27FC236}">
                <a16:creationId xmlns:a16="http://schemas.microsoft.com/office/drawing/2014/main" id="{6BCCC93E-11BB-4202-A71F-D75FD55DE9F8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4120342" y="4021928"/>
            <a:ext cx="1512916" cy="209856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l’après midi 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2D1AF635-AE01-4DC0-846D-44C9B1DB97E3}"/>
              </a:ext>
            </a:extLst>
          </p:cNvPr>
          <p:cNvSpPr/>
          <p:nvPr userDrawn="1"/>
        </p:nvSpPr>
        <p:spPr>
          <a:xfrm>
            <a:off x="4073233" y="1235764"/>
            <a:ext cx="1540627" cy="184665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rgbClr val="BBCC00"/>
                </a:solidFill>
                <a:effectLst/>
                <a:uLnTx/>
                <a:uFillTx/>
                <a:latin typeface="The Bold Font" pitchFamily="2" charset="0"/>
                <a:ea typeface="Roboto Bk" pitchFamily="2" charset="0"/>
                <a:cs typeface="+mn-cs"/>
              </a:rPr>
              <a:t>MATIN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CE13F1E-1F4A-4DF6-BBBB-DB6FC27D1F8F}"/>
              </a:ext>
            </a:extLst>
          </p:cNvPr>
          <p:cNvSpPr/>
          <p:nvPr userDrawn="1"/>
        </p:nvSpPr>
        <p:spPr>
          <a:xfrm>
            <a:off x="4092625" y="3760729"/>
            <a:ext cx="1540627" cy="2303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sng" strike="noStrike" kern="1200" cap="none" spc="0" normalizeH="0" baseline="0" noProof="0" dirty="0">
                <a:ln>
                  <a:noFill/>
                </a:ln>
                <a:solidFill>
                  <a:srgbClr val="BBCC00"/>
                </a:solidFill>
                <a:effectLst/>
                <a:uLnTx/>
                <a:uFillTx/>
                <a:latin typeface="The Bold Font" pitchFamily="2" charset="0"/>
                <a:ea typeface="Roboto Bk" pitchFamily="2" charset="0"/>
                <a:cs typeface="+mn-cs"/>
              </a:rPr>
              <a:t>APRÈS-MIDI</a:t>
            </a:r>
          </a:p>
        </p:txBody>
      </p:sp>
    </p:spTree>
    <p:extLst>
      <p:ext uri="{BB962C8B-B14F-4D97-AF65-F5344CB8AC3E}">
        <p14:creationId xmlns:p14="http://schemas.microsoft.com/office/powerpoint/2010/main" val="710881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21"/>
          <p:cNvSpPr txBox="1">
            <a:spLocks/>
          </p:cNvSpPr>
          <p:nvPr userDrawn="1"/>
        </p:nvSpPr>
        <p:spPr>
          <a:xfrm>
            <a:off x="0" y="6329031"/>
            <a:ext cx="9906000" cy="5289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1160132" y="1357494"/>
            <a:ext cx="1615383" cy="230490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 userDrawn="1"/>
        </p:nvSpPr>
        <p:spPr>
          <a:xfrm>
            <a:off x="4627164" y="1345697"/>
            <a:ext cx="1615383" cy="231670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 userDrawn="1"/>
        </p:nvSpPr>
        <p:spPr>
          <a:xfrm>
            <a:off x="8102196" y="1345699"/>
            <a:ext cx="1615383" cy="231670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 userDrawn="1"/>
        </p:nvSpPr>
        <p:spPr>
          <a:xfrm>
            <a:off x="6364680" y="1345698"/>
            <a:ext cx="1615383" cy="231670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 userDrawn="1"/>
        </p:nvSpPr>
        <p:spPr>
          <a:xfrm>
            <a:off x="2893648" y="1345696"/>
            <a:ext cx="1615383" cy="231670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2BECAFCA-827B-4B15-AF30-5056AD7F7D10}"/>
              </a:ext>
            </a:extLst>
          </p:cNvPr>
          <p:cNvSpPr/>
          <p:nvPr userDrawn="1"/>
        </p:nvSpPr>
        <p:spPr>
          <a:xfrm>
            <a:off x="1160132" y="3849158"/>
            <a:ext cx="1615383" cy="230490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F5C0EF8-70D8-4E45-B546-02750CD2B119}"/>
              </a:ext>
            </a:extLst>
          </p:cNvPr>
          <p:cNvSpPr/>
          <p:nvPr userDrawn="1"/>
        </p:nvSpPr>
        <p:spPr>
          <a:xfrm>
            <a:off x="4627164" y="3837361"/>
            <a:ext cx="1615383" cy="231670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FA0AB14-C21E-4B7A-A437-0A652CED958B}"/>
              </a:ext>
            </a:extLst>
          </p:cNvPr>
          <p:cNvSpPr/>
          <p:nvPr userDrawn="1"/>
        </p:nvSpPr>
        <p:spPr>
          <a:xfrm>
            <a:off x="8102196" y="3837363"/>
            <a:ext cx="1615383" cy="231670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94421988-84EB-4497-BDE6-E0441A5DB8DE}"/>
              </a:ext>
            </a:extLst>
          </p:cNvPr>
          <p:cNvSpPr/>
          <p:nvPr userDrawn="1"/>
        </p:nvSpPr>
        <p:spPr>
          <a:xfrm>
            <a:off x="6364680" y="3837362"/>
            <a:ext cx="1615383" cy="231670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D4701A4-434B-4897-88F2-883451148A14}"/>
              </a:ext>
            </a:extLst>
          </p:cNvPr>
          <p:cNvSpPr/>
          <p:nvPr userDrawn="1"/>
        </p:nvSpPr>
        <p:spPr>
          <a:xfrm>
            <a:off x="2893648" y="3837360"/>
            <a:ext cx="1615383" cy="231670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BE05386D-B8AE-4283-BEA7-BEB93231D121}"/>
              </a:ext>
            </a:extLst>
          </p:cNvPr>
          <p:cNvSpPr/>
          <p:nvPr userDrawn="1"/>
        </p:nvSpPr>
        <p:spPr>
          <a:xfrm>
            <a:off x="188421" y="1345695"/>
            <a:ext cx="849578" cy="2316703"/>
          </a:xfrm>
          <a:prstGeom prst="rect">
            <a:avLst/>
          </a:prstGeom>
          <a:solidFill>
            <a:srgbClr val="2A7387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B21A5460-4DE1-4033-BEE4-6D2C59944D02}"/>
              </a:ext>
            </a:extLst>
          </p:cNvPr>
          <p:cNvSpPr/>
          <p:nvPr userDrawn="1"/>
        </p:nvSpPr>
        <p:spPr>
          <a:xfrm>
            <a:off x="192421" y="3837359"/>
            <a:ext cx="849578" cy="2316703"/>
          </a:xfrm>
          <a:prstGeom prst="rect">
            <a:avLst/>
          </a:prstGeom>
          <a:solidFill>
            <a:srgbClr val="2A7387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581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 spc="100" baseline="0">
          <a:solidFill>
            <a:schemeClr val="bg1"/>
          </a:solidFill>
          <a:latin typeface="The Bold Font" pitchFamily="2" charset="0"/>
          <a:ea typeface="The Bold Font" pitchFamily="2" charset="0"/>
          <a:cs typeface="The Bold Font" pitchFamily="2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21"/>
          <p:cNvSpPr txBox="1">
            <a:spLocks/>
          </p:cNvSpPr>
          <p:nvPr userDrawn="1"/>
        </p:nvSpPr>
        <p:spPr>
          <a:xfrm>
            <a:off x="0" y="6329031"/>
            <a:ext cx="9906000" cy="5289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7E21D24-F8C5-4E01-BF63-998CF957B4D5}"/>
              </a:ext>
            </a:extLst>
          </p:cNvPr>
          <p:cNvSpPr/>
          <p:nvPr userDrawn="1"/>
        </p:nvSpPr>
        <p:spPr>
          <a:xfrm>
            <a:off x="149626" y="1447564"/>
            <a:ext cx="1533873" cy="2351251"/>
          </a:xfrm>
          <a:prstGeom prst="rect">
            <a:avLst/>
          </a:prstGeom>
          <a:solidFill>
            <a:srgbClr val="FAFFC2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1B21048-E175-405D-A90E-E52EC5D13DB6}"/>
              </a:ext>
            </a:extLst>
          </p:cNvPr>
          <p:cNvSpPr/>
          <p:nvPr userDrawn="1"/>
        </p:nvSpPr>
        <p:spPr>
          <a:xfrm>
            <a:off x="3372911" y="1446294"/>
            <a:ext cx="1527668" cy="23512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DB0A3E-7086-4418-9255-0744C04BB877}"/>
              </a:ext>
            </a:extLst>
          </p:cNvPr>
          <p:cNvSpPr/>
          <p:nvPr userDrawn="1"/>
        </p:nvSpPr>
        <p:spPr>
          <a:xfrm>
            <a:off x="6590231" y="1448937"/>
            <a:ext cx="1527666" cy="2349981"/>
          </a:xfrm>
          <a:prstGeom prst="rect">
            <a:avLst/>
          </a:prstGeom>
          <a:solidFill>
            <a:srgbClr val="FAFFC2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CB3FF2D-A653-4CB4-A299-B54B1429E56A}"/>
              </a:ext>
            </a:extLst>
          </p:cNvPr>
          <p:cNvSpPr/>
          <p:nvPr userDrawn="1"/>
        </p:nvSpPr>
        <p:spPr>
          <a:xfrm>
            <a:off x="4981572" y="1448937"/>
            <a:ext cx="1527667" cy="2349981"/>
          </a:xfrm>
          <a:prstGeom prst="rect">
            <a:avLst/>
          </a:prstGeom>
          <a:solidFill>
            <a:srgbClr val="FAFFC2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26AC48F-744E-4287-B6BD-F1B72E15742C}"/>
              </a:ext>
            </a:extLst>
          </p:cNvPr>
          <p:cNvSpPr/>
          <p:nvPr userDrawn="1"/>
        </p:nvSpPr>
        <p:spPr>
          <a:xfrm>
            <a:off x="1760332" y="1447564"/>
            <a:ext cx="1527669" cy="235125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37BA670-739F-4D39-821D-327CCFFA4444}"/>
              </a:ext>
            </a:extLst>
          </p:cNvPr>
          <p:cNvSpPr/>
          <p:nvPr userDrawn="1"/>
        </p:nvSpPr>
        <p:spPr>
          <a:xfrm>
            <a:off x="8198890" y="1447564"/>
            <a:ext cx="1527669" cy="2351251"/>
          </a:xfrm>
          <a:prstGeom prst="rect">
            <a:avLst/>
          </a:prstGeom>
          <a:solidFill>
            <a:srgbClr val="EEECE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7CD1BC3-356D-4A4A-9633-1AED84F7BCAD}"/>
              </a:ext>
            </a:extLst>
          </p:cNvPr>
          <p:cNvSpPr/>
          <p:nvPr userDrawn="1"/>
        </p:nvSpPr>
        <p:spPr>
          <a:xfrm>
            <a:off x="149626" y="4043905"/>
            <a:ext cx="1533873" cy="2351251"/>
          </a:xfrm>
          <a:prstGeom prst="rect">
            <a:avLst/>
          </a:prstGeom>
          <a:solidFill>
            <a:srgbClr val="FAFFC2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rgbClr val="FAFFC2"/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57AA8C6B-386F-43F1-9FF2-057AFC465353}"/>
              </a:ext>
            </a:extLst>
          </p:cNvPr>
          <p:cNvSpPr/>
          <p:nvPr userDrawn="1"/>
        </p:nvSpPr>
        <p:spPr>
          <a:xfrm>
            <a:off x="6590231" y="4045278"/>
            <a:ext cx="1527666" cy="2349981"/>
          </a:xfrm>
          <a:prstGeom prst="rect">
            <a:avLst/>
          </a:prstGeom>
          <a:solidFill>
            <a:srgbClr val="FAFFC2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67859285-FC5E-493F-B9A4-A0FD22DD7773}"/>
              </a:ext>
            </a:extLst>
          </p:cNvPr>
          <p:cNvSpPr/>
          <p:nvPr userDrawn="1"/>
        </p:nvSpPr>
        <p:spPr>
          <a:xfrm>
            <a:off x="4981572" y="4045278"/>
            <a:ext cx="1527667" cy="234998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DBA8CF0-F71C-4553-B8C5-0831B76E509B}"/>
              </a:ext>
            </a:extLst>
          </p:cNvPr>
          <p:cNvSpPr/>
          <p:nvPr userDrawn="1"/>
        </p:nvSpPr>
        <p:spPr>
          <a:xfrm>
            <a:off x="1760332" y="4043905"/>
            <a:ext cx="1527669" cy="235125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CA57933-986B-480C-A33A-25981607B34B}"/>
              </a:ext>
            </a:extLst>
          </p:cNvPr>
          <p:cNvSpPr/>
          <p:nvPr userDrawn="1"/>
        </p:nvSpPr>
        <p:spPr>
          <a:xfrm>
            <a:off x="8198890" y="4043905"/>
            <a:ext cx="1527669" cy="2351251"/>
          </a:xfrm>
          <a:prstGeom prst="rect">
            <a:avLst/>
          </a:prstGeom>
          <a:solidFill>
            <a:srgbClr val="EEECE8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58668AF9-3082-4757-86B9-5973A8FB1038}"/>
              </a:ext>
            </a:extLst>
          </p:cNvPr>
          <p:cNvSpPr/>
          <p:nvPr userDrawn="1"/>
        </p:nvSpPr>
        <p:spPr>
          <a:xfrm>
            <a:off x="3372911" y="4043905"/>
            <a:ext cx="1527668" cy="235125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2814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 spc="100" baseline="0">
          <a:solidFill>
            <a:schemeClr val="bg1"/>
          </a:solidFill>
          <a:latin typeface="The Bold Font" pitchFamily="2" charset="0"/>
          <a:ea typeface="The Bold Font" pitchFamily="2" charset="0"/>
          <a:cs typeface="The Bold Font" pitchFamily="2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21"/>
          <p:cNvSpPr txBox="1">
            <a:spLocks/>
          </p:cNvSpPr>
          <p:nvPr userDrawn="1"/>
        </p:nvSpPr>
        <p:spPr>
          <a:xfrm>
            <a:off x="0" y="6329031"/>
            <a:ext cx="9906000" cy="5289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7E21D24-F8C5-4E01-BF63-998CF957B4D5}"/>
              </a:ext>
            </a:extLst>
          </p:cNvPr>
          <p:cNvSpPr/>
          <p:nvPr userDrawn="1"/>
        </p:nvSpPr>
        <p:spPr>
          <a:xfrm>
            <a:off x="889458" y="1447685"/>
            <a:ext cx="1533873" cy="2284902"/>
          </a:xfrm>
          <a:prstGeom prst="rect">
            <a:avLst/>
          </a:prstGeom>
          <a:solidFill>
            <a:srgbClr val="FAFFC2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FAFFC2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FAFFC2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FAFFC2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FAFFC2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1B21048-E175-405D-A90E-E52EC5D13DB6}"/>
              </a:ext>
            </a:extLst>
          </p:cNvPr>
          <p:cNvSpPr/>
          <p:nvPr userDrawn="1"/>
        </p:nvSpPr>
        <p:spPr>
          <a:xfrm>
            <a:off x="4112743" y="1446415"/>
            <a:ext cx="1527668" cy="228490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DB0A3E-7086-4418-9255-0744C04BB877}"/>
              </a:ext>
            </a:extLst>
          </p:cNvPr>
          <p:cNvSpPr/>
          <p:nvPr userDrawn="1"/>
        </p:nvSpPr>
        <p:spPr>
          <a:xfrm>
            <a:off x="7330063" y="1449022"/>
            <a:ext cx="1527666" cy="2283668"/>
          </a:xfrm>
          <a:prstGeom prst="rect">
            <a:avLst/>
          </a:prstGeom>
          <a:solidFill>
            <a:srgbClr val="FAFFC2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CB3FF2D-A653-4CB4-A299-B54B1429E56A}"/>
              </a:ext>
            </a:extLst>
          </p:cNvPr>
          <p:cNvSpPr/>
          <p:nvPr userDrawn="1"/>
        </p:nvSpPr>
        <p:spPr>
          <a:xfrm>
            <a:off x="5721404" y="1449022"/>
            <a:ext cx="1527667" cy="2283668"/>
          </a:xfrm>
          <a:prstGeom prst="rect">
            <a:avLst/>
          </a:prstGeom>
          <a:solidFill>
            <a:srgbClr val="FAFFC2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26AC48F-744E-4287-B6BD-F1B72E15742C}"/>
              </a:ext>
            </a:extLst>
          </p:cNvPr>
          <p:cNvSpPr/>
          <p:nvPr userDrawn="1"/>
        </p:nvSpPr>
        <p:spPr>
          <a:xfrm>
            <a:off x="2500164" y="1447685"/>
            <a:ext cx="1527669" cy="228490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7CD1BC3-356D-4A4A-9633-1AED84F7BCAD}"/>
              </a:ext>
            </a:extLst>
          </p:cNvPr>
          <p:cNvSpPr/>
          <p:nvPr userDrawn="1"/>
        </p:nvSpPr>
        <p:spPr>
          <a:xfrm>
            <a:off x="889458" y="3977677"/>
            <a:ext cx="1533873" cy="2148803"/>
          </a:xfrm>
          <a:prstGeom prst="rect">
            <a:avLst/>
          </a:prstGeom>
          <a:solidFill>
            <a:srgbClr val="FAFFC2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FAFFC2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FAFFC2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FAFFC2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FAFFC2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57AA8C6B-386F-43F1-9FF2-057AFC465353}"/>
              </a:ext>
            </a:extLst>
          </p:cNvPr>
          <p:cNvSpPr/>
          <p:nvPr userDrawn="1"/>
        </p:nvSpPr>
        <p:spPr>
          <a:xfrm>
            <a:off x="7330063" y="3979051"/>
            <a:ext cx="1527666" cy="2147642"/>
          </a:xfrm>
          <a:prstGeom prst="rect">
            <a:avLst/>
          </a:prstGeom>
          <a:solidFill>
            <a:srgbClr val="FAFFC2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67859285-FC5E-493F-B9A4-A0FD22DD7773}"/>
              </a:ext>
            </a:extLst>
          </p:cNvPr>
          <p:cNvSpPr/>
          <p:nvPr userDrawn="1"/>
        </p:nvSpPr>
        <p:spPr>
          <a:xfrm>
            <a:off x="5721404" y="3979051"/>
            <a:ext cx="1527667" cy="214764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DBA8CF0-F71C-4553-B8C5-0831B76E509B}"/>
              </a:ext>
            </a:extLst>
          </p:cNvPr>
          <p:cNvSpPr/>
          <p:nvPr userDrawn="1"/>
        </p:nvSpPr>
        <p:spPr>
          <a:xfrm>
            <a:off x="2500164" y="3977677"/>
            <a:ext cx="1527669" cy="214880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58668AF9-3082-4757-86B9-5973A8FB1038}"/>
              </a:ext>
            </a:extLst>
          </p:cNvPr>
          <p:cNvSpPr/>
          <p:nvPr userDrawn="1"/>
        </p:nvSpPr>
        <p:spPr>
          <a:xfrm>
            <a:off x="4112743" y="3977677"/>
            <a:ext cx="1527668" cy="214880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solidFill>
                  <a:srgbClr val="FFFFFE"/>
                </a:solidFill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56038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 spc="100" baseline="0">
          <a:solidFill>
            <a:schemeClr val="bg1"/>
          </a:solidFill>
          <a:latin typeface="The Bold Font" pitchFamily="2" charset="0"/>
          <a:ea typeface="The Bold Font" pitchFamily="2" charset="0"/>
          <a:cs typeface="The Bold Font" pitchFamily="2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B2F1E9AB-E351-486C-BCF2-E5D06793D3A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14400" y="1441770"/>
            <a:ext cx="1512916" cy="2323093"/>
          </a:xfrm>
        </p:spPr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Fabrication de bracelets</a:t>
            </a:r>
          </a:p>
          <a:p>
            <a:pPr algn="ctr" rtl="0" fontAlgn="base"/>
            <a:endParaRPr lang="fr-FR" b="0" i="0" dirty="0">
              <a:solidFill>
                <a:srgbClr val="000000"/>
              </a:solidFill>
              <a:effectLst/>
            </a:endParaRP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Cycle</a:t>
            </a: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Initiation au football</a:t>
            </a:r>
          </a:p>
          <a:p>
            <a:pPr algn="ctr" rtl="0" fontAlgn="base"/>
            <a:endParaRPr lang="fr-FR" b="0" i="0" dirty="0">
              <a:solidFill>
                <a:srgbClr val="000000"/>
              </a:solidFill>
              <a:effectLst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Accès libre</a:t>
            </a:r>
            <a:r>
              <a:rPr lang="en-US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boîtes à jouer</a:t>
            </a:r>
            <a:r>
              <a:rPr lang="en-US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algn="ctr" rtl="0" fontAlgn="base"/>
            <a:r>
              <a:rPr lang="fr-FR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fr-FR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1821CEB6-482F-4B49-AAA1-790AD913A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sz="2000" dirty="0"/>
              <a:t>Accueil de loisirs maternel LES VIOLENNES</a:t>
            </a:r>
            <a:br>
              <a:rPr lang="fr-FR" sz="2000" dirty="0"/>
            </a:br>
            <a:r>
              <a:rPr lang="fr-FR" sz="2000" dirty="0"/>
              <a:t>du 9 mars au 13 mars 2026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6FEDA16-E5B0-4187-852B-8E2308AF849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anchor="t">
            <a:normAutofit/>
          </a:bodyPr>
          <a:lstStyle/>
          <a:p>
            <a:pPr algn="ctr"/>
            <a:r>
              <a:rPr lang="fr-FR" b="1" dirty="0"/>
              <a:t>Ce programme est susceptible d’être modifié. (Conditions météorologiques, demandes des enfants, fatigue du groupe, opportunités…) </a:t>
            </a:r>
          </a:p>
          <a:p>
            <a:pPr algn="ctr"/>
            <a:r>
              <a:rPr lang="fr-FR" dirty="0">
                <a:solidFill>
                  <a:srgbClr val="7030A0"/>
                </a:solidFill>
              </a:rPr>
              <a:t>*Mercredi littéraire : </a:t>
            </a:r>
            <a:r>
              <a:rPr lang="fr-FR" i="1" dirty="0">
                <a:solidFill>
                  <a:srgbClr val="7030A0"/>
                </a:solidFill>
              </a:rPr>
              <a:t>Le Seigneur des Anneaux</a:t>
            </a:r>
            <a:r>
              <a:rPr lang="fr-FR" dirty="0">
                <a:solidFill>
                  <a:srgbClr val="7030A0"/>
                </a:solidFill>
              </a:rPr>
              <a:t>, J.R.R. Tolkien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60D8024-C97E-496B-873C-144E20ABB1E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>
            <a:normAutofit/>
          </a:bodyPr>
          <a:lstStyle/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fr-FR" b="0" i="0" u="none" strike="noStrike" dirty="0" err="1">
                <a:solidFill>
                  <a:srgbClr val="000000"/>
                </a:solidFill>
                <a:effectLst/>
              </a:rPr>
              <a:t>Uno</a:t>
            </a:r>
            <a:endParaRPr lang="fr-FR" b="0" i="0" u="none" strike="noStrike" dirty="0">
              <a:solidFill>
                <a:srgbClr val="000000"/>
              </a:solidFill>
              <a:effectLst/>
            </a:endParaRP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(jeu de société)</a:t>
            </a:r>
          </a:p>
          <a:p>
            <a:pPr algn="ctr" rtl="0" fontAlgn="base"/>
            <a:endParaRPr lang="fr-FR" dirty="0">
              <a:solidFill>
                <a:srgbClr val="000000"/>
              </a:solidFill>
            </a:endParaRP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Création d’une abeille en forme de cœur</a:t>
            </a:r>
          </a:p>
          <a:p>
            <a:pPr algn="ctr" rtl="0" fontAlgn="base"/>
            <a:endParaRPr lang="fr-FR" dirty="0"/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Accès libre</a:t>
            </a:r>
            <a:r>
              <a:rPr lang="en-US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Zones animées</a:t>
            </a:r>
            <a:endParaRPr lang="en-US" b="0" i="0" dirty="0">
              <a:solidFill>
                <a:srgbClr val="000000"/>
              </a:solidFill>
              <a:effectLst/>
            </a:endParaRPr>
          </a:p>
          <a:p>
            <a:endParaRPr lang="fr-FR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5968E30-535B-4F0F-83FE-0ED4F0D9921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t">
            <a:normAutofit lnSpcReduction="10000"/>
          </a:bodyPr>
          <a:lstStyle/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Dessin sur tablette lumineuse</a:t>
            </a: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(loisirs créatifs)</a:t>
            </a:r>
          </a:p>
          <a:p>
            <a:pPr algn="ctr" rtl="0" fontAlgn="base"/>
            <a:endParaRPr lang="fr-FR" dirty="0">
              <a:solidFill>
                <a:srgbClr val="000000"/>
              </a:solidFill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Création d’une fresque à main (1/2)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Accès libre</a:t>
            </a:r>
            <a:r>
              <a:rPr lang="en-US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boîtes à jouer</a:t>
            </a:r>
            <a:endParaRPr lang="en-US" b="0" i="0" dirty="0">
              <a:solidFill>
                <a:srgbClr val="000000"/>
              </a:solidFill>
              <a:effectLst/>
            </a:endParaRPr>
          </a:p>
          <a:p>
            <a:endParaRPr lang="fr-FR" dirty="0">
              <a:latin typeface="Roboto"/>
              <a:ea typeface="Roboto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FF2A9172-6A7D-4C38-8692-875941D07BB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>
            <a:normAutofit/>
          </a:bodyPr>
          <a:lstStyle/>
          <a:p>
            <a:pPr algn="ctr" rtl="0" fontAlgn="base"/>
            <a:r>
              <a:rPr lang="fr-FR" dirty="0"/>
              <a:t>Fabrication de portes clefs</a:t>
            </a:r>
          </a:p>
          <a:p>
            <a:pPr algn="ctr" rtl="0" fontAlgn="base"/>
            <a:endParaRPr lang="fr-FR" dirty="0"/>
          </a:p>
          <a:p>
            <a:pPr algn="ctr" rtl="0" fontAlgn="base"/>
            <a:r>
              <a:rPr lang="fr-FR" dirty="0"/>
              <a:t>Initiation à l’origami</a:t>
            </a:r>
          </a:p>
          <a:p>
            <a:pPr algn="ctr" rtl="0" fontAlgn="base"/>
            <a:r>
              <a:rPr lang="fr-FR" dirty="0"/>
              <a:t>(loisirs créatifs)</a:t>
            </a:r>
          </a:p>
          <a:p>
            <a:pPr algn="ctr" rtl="0" fontAlgn="base"/>
            <a:endParaRPr lang="fr-FR" dirty="0"/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Accès libre</a:t>
            </a:r>
            <a:r>
              <a:rPr lang="en-US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Zones animées</a:t>
            </a:r>
            <a:endParaRPr lang="en-US" b="0" i="0" dirty="0">
              <a:solidFill>
                <a:srgbClr val="000000"/>
              </a:solidFill>
              <a:effectLst/>
            </a:endParaRPr>
          </a:p>
          <a:p>
            <a:pPr algn="ctr" rtl="0" fontAlgn="base"/>
            <a:endParaRPr lang="fr-FR" dirty="0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CC60DB9E-0DE8-4726-983E-465418E1D94A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>
            <a:normAutofit/>
          </a:bodyPr>
          <a:lstStyle/>
          <a:p>
            <a:pPr algn="ctr" rtl="0" fontAlgn="base"/>
            <a:r>
              <a:rPr lang="fr-FR" b="0" i="0" dirty="0">
                <a:solidFill>
                  <a:srgbClr val="000000"/>
                </a:solidFill>
                <a:effectLst/>
              </a:rPr>
              <a:t>Balle aux prisonniers</a:t>
            </a: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(jeu sportif)</a:t>
            </a:r>
          </a:p>
          <a:p>
            <a:pPr algn="ctr" rtl="0" fontAlgn="base"/>
            <a:endParaRPr lang="fr-FR" b="0" i="0" dirty="0">
              <a:solidFill>
                <a:srgbClr val="000000"/>
              </a:solidFill>
              <a:effectLst/>
            </a:endParaRP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Finition de la fresque à main (2/2)</a:t>
            </a:r>
          </a:p>
          <a:p>
            <a:pPr algn="ctr" rtl="0" fontAlgn="base"/>
            <a:endParaRPr lang="fr-FR" b="0" i="0" dirty="0">
              <a:solidFill>
                <a:srgbClr val="000000"/>
              </a:solidFill>
              <a:effectLst/>
            </a:endParaRPr>
          </a:p>
          <a:p>
            <a:r>
              <a:rPr lang="fr-FR" dirty="0"/>
              <a:t>Accès libre </a:t>
            </a:r>
          </a:p>
          <a:p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boîtes</a:t>
            </a:r>
            <a:r>
              <a:rPr lang="fr-FR" dirty="0"/>
              <a:t> à jouer</a:t>
            </a:r>
          </a:p>
          <a:p>
            <a:pPr algn="ctr" rtl="0" fontAlgn="base"/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3EC22D83-A8FD-426C-BA28-ED63E5E5D15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>
            <a:normAutofit/>
          </a:bodyPr>
          <a:lstStyle/>
          <a:p>
            <a:r>
              <a:rPr lang="fr-FR" dirty="0" err="1"/>
              <a:t>Mémory</a:t>
            </a:r>
            <a:endParaRPr lang="fr-FR" dirty="0"/>
          </a:p>
          <a:p>
            <a:r>
              <a:rPr lang="fr-FR" dirty="0"/>
              <a:t>(jeu de société)</a:t>
            </a:r>
          </a:p>
          <a:p>
            <a:endParaRPr lang="fr-FR" dirty="0"/>
          </a:p>
          <a:p>
            <a:r>
              <a:rPr lang="fr-FR" dirty="0"/>
              <a:t>Fabrication de cartes postales</a:t>
            </a:r>
          </a:p>
          <a:p>
            <a:endParaRPr lang="fr-FR" dirty="0"/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Accès libre</a:t>
            </a:r>
            <a:r>
              <a:rPr lang="en-US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Zones animées</a:t>
            </a:r>
            <a:endParaRPr lang="en-US" b="0" i="0" dirty="0">
              <a:solidFill>
                <a:srgbClr val="000000"/>
              </a:solidFill>
              <a:effectLst/>
            </a:endParaRP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B0003522-965F-4F04-923F-BE59A5B109D2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/>
              <a:t>Le Lynx</a:t>
            </a:r>
          </a:p>
          <a:p>
            <a:r>
              <a:rPr lang="fr-FR" dirty="0"/>
              <a:t>(jeu de société)</a:t>
            </a:r>
          </a:p>
          <a:p>
            <a:endParaRPr lang="fr-FR" dirty="0"/>
          </a:p>
          <a:p>
            <a:r>
              <a:rPr lang="fr-FR" dirty="0"/>
              <a:t>Créations en peinture à doigts</a:t>
            </a:r>
          </a:p>
          <a:p>
            <a:endParaRPr lang="fr-FR" dirty="0"/>
          </a:p>
          <a:p>
            <a:r>
              <a:rPr lang="fr-FR" dirty="0"/>
              <a:t>Accès libre </a:t>
            </a:r>
          </a:p>
          <a:p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boîtes</a:t>
            </a:r>
            <a:r>
              <a:rPr lang="fr-FR" dirty="0"/>
              <a:t> à jouer</a:t>
            </a: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90C5CAB3-104E-41D2-9F84-D0CD60D9A40F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>
            <a:normAutofit lnSpcReduction="10000"/>
          </a:bodyPr>
          <a:lstStyle/>
          <a:p>
            <a:pPr fontAlgn="base"/>
            <a:r>
              <a:rPr lang="fr-FR" dirty="0">
                <a:solidFill>
                  <a:srgbClr val="000000"/>
                </a:solidFill>
              </a:rPr>
              <a:t>Création de tableaux sur les trois petits cochons</a:t>
            </a:r>
          </a:p>
          <a:p>
            <a:pPr fontAlgn="base"/>
            <a:endParaRPr lang="fr-FR" dirty="0">
              <a:solidFill>
                <a:srgbClr val="000000"/>
              </a:solidFill>
            </a:endParaRPr>
          </a:p>
          <a:p>
            <a:pPr fontAlgn="base"/>
            <a:r>
              <a:rPr lang="fr-FR" dirty="0">
                <a:solidFill>
                  <a:srgbClr val="000000"/>
                </a:solidFill>
              </a:rPr>
              <a:t>Le parcours du petit chaperon rouge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Accès libre</a:t>
            </a:r>
            <a:r>
              <a:rPr lang="en-US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Zones animées</a:t>
            </a:r>
            <a:endParaRPr lang="en-US" b="0" i="0" dirty="0">
              <a:solidFill>
                <a:srgbClr val="000000"/>
              </a:solidFill>
              <a:effectLst/>
            </a:endParaRP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en-US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3B774DFE-522D-4AA4-9659-B018FC2C4C8D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Fabrication de grenouilles </a:t>
            </a:r>
            <a:r>
              <a:rPr lang="en-US" dirty="0" err="1"/>
              <a:t>en</a:t>
            </a:r>
            <a:r>
              <a:rPr lang="en-US" dirty="0"/>
              <a:t> papier</a:t>
            </a:r>
          </a:p>
          <a:p>
            <a:endParaRPr lang="en-US" dirty="0"/>
          </a:p>
          <a:p>
            <a:r>
              <a:rPr lang="en-US" dirty="0" err="1"/>
              <a:t>Cerceau</a:t>
            </a:r>
            <a:r>
              <a:rPr lang="en-US" dirty="0"/>
              <a:t> </a:t>
            </a:r>
            <a:r>
              <a:rPr lang="en-US" dirty="0" err="1"/>
              <a:t>magique</a:t>
            </a:r>
            <a:endParaRPr lang="en-US" dirty="0"/>
          </a:p>
          <a:p>
            <a:r>
              <a:rPr lang="en-US" dirty="0"/>
              <a:t>(jeu sporting)</a:t>
            </a:r>
          </a:p>
          <a:p>
            <a:endParaRPr lang="en-US" dirty="0"/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Accès libre</a:t>
            </a:r>
            <a:r>
              <a:rPr lang="en-US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Zones animées</a:t>
            </a:r>
            <a:endParaRPr lang="en-US" b="0" i="0" dirty="0">
              <a:solidFill>
                <a:srgbClr val="000000"/>
              </a:solidFill>
              <a:effectLst/>
            </a:endParaRPr>
          </a:p>
          <a:p>
            <a:endParaRPr lang="en-US" dirty="0"/>
          </a:p>
          <a:p>
            <a:endParaRPr lang="en-US" dirty="0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28520777-65B9-44FF-8DFA-7BDDFA8CEC2F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>
            <a:normAutofit/>
          </a:bodyPr>
          <a:lstStyle/>
          <a:p>
            <a:r>
              <a:rPr lang="fr-FR" dirty="0"/>
              <a:t>Dans ma valise</a:t>
            </a:r>
          </a:p>
          <a:p>
            <a:r>
              <a:rPr lang="fr-FR" dirty="0"/>
              <a:t>(jeu de société)</a:t>
            </a:r>
          </a:p>
          <a:p>
            <a:endParaRPr lang="fr-FR" dirty="0"/>
          </a:p>
          <a:p>
            <a:r>
              <a:rPr lang="fr-FR" dirty="0"/>
              <a:t>Tomate-ketchup</a:t>
            </a:r>
          </a:p>
          <a:p>
            <a:r>
              <a:rPr lang="fr-FR" dirty="0"/>
              <a:t>(jeu sportif)</a:t>
            </a:r>
          </a:p>
          <a:p>
            <a:r>
              <a:rPr lang="fr-FR" dirty="0"/>
              <a:t> </a:t>
            </a: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Accès libre</a:t>
            </a:r>
            <a:r>
              <a:rPr lang="en-US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Zones animées</a:t>
            </a:r>
            <a:endParaRPr lang="en-US" b="0" i="0" dirty="0">
              <a:solidFill>
                <a:srgbClr val="000000"/>
              </a:solidFill>
              <a:effectLst/>
            </a:endParaRP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pic>
        <p:nvPicPr>
          <p:cNvPr id="11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7AAFE8F4-E9FF-6659-6B74-FAB7524EC5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6" name="Image 22">
            <a:extLst>
              <a:ext uri="{FF2B5EF4-FFF2-40B4-BE49-F238E27FC236}">
                <a16:creationId xmlns:a16="http://schemas.microsoft.com/office/drawing/2014/main" id="{389FB55E-D37E-94C5-C9E7-3BA557A1CF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9533714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B2F1E9AB-E351-486C-BCF2-E5D06793D3A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14400" y="1441770"/>
            <a:ext cx="1512916" cy="2323093"/>
          </a:xfrm>
        </p:spPr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Cycle Initiation Basket</a:t>
            </a:r>
          </a:p>
          <a:p>
            <a:pPr algn="ctr" rtl="0" fontAlgn="base"/>
            <a:endParaRPr lang="fr-FR" dirty="0">
              <a:solidFill>
                <a:srgbClr val="000000"/>
              </a:solidFill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Cycle confection de bijoux 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Boites à jouer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sz="1500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fr-FR" sz="1500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fr-FR" sz="15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1821CEB6-482F-4B49-AAA1-790AD913A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906000" cy="955698"/>
          </a:xfrm>
        </p:spPr>
        <p:txBody>
          <a:bodyPr wrap="square" lIns="91440" tIns="45720" rIns="91440" bIns="45720" anchor="ctr">
            <a:noAutofit/>
          </a:bodyPr>
          <a:lstStyle/>
          <a:p>
            <a:pPr algn="ctr"/>
            <a:r>
              <a:rPr lang="fr-FR" sz="2000" dirty="0">
                <a:latin typeface="The Bold Font"/>
              </a:rPr>
              <a:t>Accueil de loisirs les VIOLENNES élémentaire</a:t>
            </a:r>
            <a:br>
              <a:rPr lang="fr-FR" sz="2000" dirty="0">
                <a:latin typeface="The Bold Font"/>
              </a:rPr>
            </a:br>
            <a:r>
              <a:rPr lang="fr-FR" sz="2000" dirty="0">
                <a:latin typeface="The Bold Font"/>
              </a:rPr>
              <a:t>Du 30 mars au 03 avril 2026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6FEDA16-E5B0-4187-852B-8E2308AF849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anchor="t">
            <a:normAutofit/>
          </a:bodyPr>
          <a:lstStyle/>
          <a:p>
            <a:pPr algn="ctr"/>
            <a:r>
              <a:rPr lang="fr-FR" b="1" dirty="0"/>
              <a:t>Ce programme est susceptible d’être modifié. (Conditions météorologiques, demandes des enfants, fatigue du groupe, opportunités…) </a:t>
            </a:r>
          </a:p>
          <a:p>
            <a:pPr algn="ctr"/>
            <a:r>
              <a:rPr lang="fr-FR" dirty="0">
                <a:solidFill>
                  <a:srgbClr val="7030A0"/>
                </a:solidFill>
              </a:rPr>
              <a:t>*les mercredis littéraires: le seigneur des anneaux , J.R.R. Tolkien</a:t>
            </a:r>
          </a:p>
          <a:p>
            <a:pPr algn="ctr"/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60D8024-C97E-496B-873C-144E20ABB1E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b="0" i="0" u="none" strike="noStrike" dirty="0" err="1">
                <a:solidFill>
                  <a:srgbClr val="000000"/>
                </a:solidFill>
                <a:effectLst/>
                <a:latin typeface="Roboto" pitchFamily="2" charset="0"/>
              </a:rPr>
              <a:t>Plastilin’art</a:t>
            </a:r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Confection 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 </a:t>
            </a: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1/2</a:t>
            </a: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(loisirs créatifs)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Zones animées</a:t>
            </a:r>
            <a:r>
              <a:rPr lang="en-US" sz="1500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sz="15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5968E30-535B-4F0F-83FE-0ED4F0D9921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t">
            <a:normAutofit/>
          </a:bodyPr>
          <a:lstStyle/>
          <a:p>
            <a:pPr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Cycle Initiation Hockey </a:t>
            </a:r>
          </a:p>
          <a:p>
            <a:pPr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fontAlgn="base"/>
            <a:r>
              <a:rPr lang="fr-FR" dirty="0">
                <a:solidFill>
                  <a:srgbClr val="000000"/>
                </a:solidFill>
              </a:rPr>
              <a:t>Initiation encre de Chine </a:t>
            </a:r>
          </a:p>
          <a:p>
            <a:pPr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(loisirs créatifs)</a:t>
            </a:r>
          </a:p>
          <a:p>
            <a:pPr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Boites à jouer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FF2A9172-6A7D-4C38-8692-875941D07BB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dirty="0" err="1">
                <a:solidFill>
                  <a:srgbClr val="000000"/>
                </a:solidFill>
              </a:rPr>
              <a:t>Plastilin’art</a:t>
            </a:r>
            <a:r>
              <a:rPr lang="fr-FR" dirty="0">
                <a:solidFill>
                  <a:srgbClr val="000000"/>
                </a:solidFill>
              </a:rPr>
              <a:t> </a:t>
            </a: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Vernissage</a:t>
            </a: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2/2</a:t>
            </a: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 (loisirs créatifs) 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Zones animées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CC60DB9E-0DE8-4726-983E-465418E1D94A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>
            <a:normAutofit/>
          </a:bodyPr>
          <a:lstStyle/>
          <a:p>
            <a:pPr fontAlgn="base"/>
            <a:r>
              <a:rPr lang="fr-FR" sz="1500" dirty="0">
                <a:solidFill>
                  <a:srgbClr val="000000"/>
                </a:solidFill>
              </a:rPr>
              <a:t>Cycle </a:t>
            </a:r>
            <a:r>
              <a:rPr lang="fr-FR" sz="1600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Initiation </a:t>
            </a:r>
            <a:r>
              <a:rPr lang="fr-FR" sz="1500" dirty="0">
                <a:solidFill>
                  <a:srgbClr val="000000"/>
                </a:solidFill>
              </a:rPr>
              <a:t>basket </a:t>
            </a:r>
          </a:p>
          <a:p>
            <a:pPr algn="ctr" rtl="0" fontAlgn="base"/>
            <a:endParaRPr lang="fr-FR" sz="1500" b="0" i="0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sz="1500" dirty="0">
                <a:solidFill>
                  <a:srgbClr val="000000"/>
                </a:solidFill>
              </a:rPr>
              <a:t>Tournois </a:t>
            </a:r>
          </a:p>
          <a:p>
            <a:pPr algn="ctr" rtl="0" fontAlgn="base"/>
            <a:r>
              <a:rPr lang="fr-FR" sz="1500" dirty="0">
                <a:solidFill>
                  <a:srgbClr val="000000"/>
                </a:solidFill>
              </a:rPr>
              <a:t>tennis de table </a:t>
            </a:r>
          </a:p>
          <a:p>
            <a:pPr algn="ctr" rtl="0" fontAlgn="base"/>
            <a:r>
              <a:rPr lang="fr-FR" sz="1500" dirty="0">
                <a:solidFill>
                  <a:srgbClr val="000000"/>
                </a:solidFill>
              </a:rPr>
              <a:t>1/2</a:t>
            </a:r>
          </a:p>
          <a:p>
            <a:pPr algn="ctr" rtl="0" fontAlgn="base"/>
            <a:endParaRPr lang="fr-FR" sz="1500" b="0" i="0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sz="1500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 </a:t>
            </a:r>
            <a:r>
              <a:rPr lang="en-US" sz="1500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sz="15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sz="1500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Boites à jouer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/>
          </a:p>
          <a:p>
            <a:endParaRPr lang="fr-FR" dirty="0"/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3EC22D83-A8FD-426C-BA28-ED63E5E5D15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b="0" i="0" dirty="0">
                <a:solidFill>
                  <a:srgbClr val="000000"/>
                </a:solidFill>
                <a:effectLst/>
              </a:rPr>
              <a:t>Robots récup’</a:t>
            </a: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1/2</a:t>
            </a:r>
            <a:endParaRPr lang="fr-FR" b="0" i="0" dirty="0">
              <a:solidFill>
                <a:srgbClr val="000000"/>
              </a:solidFill>
              <a:effectLst/>
            </a:endParaRP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(loisirs créatifs)</a:t>
            </a:r>
          </a:p>
          <a:p>
            <a:pPr algn="ctr" rtl="0" fontAlgn="base"/>
            <a:endParaRPr lang="fr-FR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Zones animées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/>
          </a:p>
          <a:p>
            <a:endParaRPr lang="fr-FR" dirty="0">
              <a:cs typeface="Roboto"/>
            </a:endParaRP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B0003522-965F-4F04-923F-BE59A5B109D2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lIns="91440" tIns="45720" rIns="91440" bIns="45720" anchor="t">
            <a:normAutofit lnSpcReduction="10000"/>
          </a:bodyPr>
          <a:lstStyle/>
          <a:p>
            <a:pPr algn="ctr" rtl="0" fontAlgn="base"/>
            <a:r>
              <a:rPr lang="fr-FR" sz="1500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Cycle </a:t>
            </a:r>
          </a:p>
          <a:p>
            <a:pPr algn="ctr" rtl="0" fontAlgn="base"/>
            <a:r>
              <a:rPr lang="fr-FR" sz="1500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Just dance</a:t>
            </a:r>
          </a:p>
          <a:p>
            <a:pPr algn="ctr" rtl="0" fontAlgn="base"/>
            <a:r>
              <a:rPr lang="fr-FR" sz="1500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 </a:t>
            </a:r>
          </a:p>
          <a:p>
            <a:pPr algn="ctr" rtl="0" fontAlgn="base"/>
            <a:r>
              <a:rPr lang="fr-FR" sz="1500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Tournois </a:t>
            </a:r>
          </a:p>
          <a:p>
            <a:pPr algn="ctr" rtl="0" fontAlgn="base"/>
            <a:r>
              <a:rPr lang="fr-FR" sz="1500" dirty="0">
                <a:solidFill>
                  <a:srgbClr val="000000"/>
                </a:solidFill>
              </a:rPr>
              <a:t>Tennis de table </a:t>
            </a:r>
          </a:p>
          <a:p>
            <a:pPr algn="ctr" rtl="0" fontAlgn="base"/>
            <a:r>
              <a:rPr lang="fr-FR" sz="1500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2/2</a:t>
            </a:r>
          </a:p>
          <a:p>
            <a:pPr algn="ctr" rtl="0" fontAlgn="base"/>
            <a:endParaRPr lang="fr-FR" sz="1500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sz="1500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sz="1500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sz="1500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sz="15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sz="1500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Boites à jouer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fr-FR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90C5CAB3-104E-41D2-9F84-D0CD60D9A40F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/>
              <a:t>Mario et Sonic aux jeux Olympiques </a:t>
            </a:r>
          </a:p>
          <a:p>
            <a:r>
              <a:rPr lang="fr-FR" dirty="0"/>
              <a:t>(inter-centre avec le Clos et Louis Guibert)</a:t>
            </a:r>
          </a:p>
          <a:p>
            <a:endParaRPr lang="fr-FR" dirty="0"/>
          </a:p>
          <a:p>
            <a:r>
              <a:rPr lang="fr-FR" dirty="0">
                <a:solidFill>
                  <a:srgbClr val="7030A0"/>
                </a:solidFill>
              </a:rPr>
              <a:t>Réalisation du journal du Hobbit</a:t>
            </a:r>
          </a:p>
          <a:p>
            <a:endParaRPr lang="fr-FR" dirty="0"/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Zones animées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/>
          </a:p>
          <a:p>
            <a:endParaRPr lang="fr-FR" dirty="0"/>
          </a:p>
          <a:p>
            <a:endParaRPr lang="en-US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3B774DFE-522D-4AA4-9659-B018FC2C4C8D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/>
              <a:t>Mario et Sonic aux jeux Olympiques </a:t>
            </a:r>
          </a:p>
          <a:p>
            <a:r>
              <a:rPr lang="fr-FR" dirty="0"/>
              <a:t>(inter-centre avec le clos et Louis Guibert)</a:t>
            </a:r>
          </a:p>
          <a:p>
            <a:pPr algn="ctr" rtl="0" fontAlgn="base"/>
            <a:endParaRPr lang="fr-FR" sz="1400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Initiation volley-ball</a:t>
            </a:r>
          </a:p>
          <a:p>
            <a:pPr algn="ctr" rtl="0" fontAlgn="base"/>
            <a:endParaRPr lang="fr-FR" sz="1400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sz="1400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sz="1400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sz="1400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Zones animées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28520777-65B9-44FF-8DFA-7BDDFA8CEC2F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Robot récup’</a:t>
            </a: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2/2</a:t>
            </a: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(loisirs créatifs)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Zones animées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/>
          </a:p>
          <a:p>
            <a:endParaRPr lang="fr-FR" dirty="0"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pic>
        <p:nvPicPr>
          <p:cNvPr id="16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3B7D6B05-E80C-4D64-CF45-4B1E2E794E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8" name="Image 22">
            <a:extLst>
              <a:ext uri="{FF2B5EF4-FFF2-40B4-BE49-F238E27FC236}">
                <a16:creationId xmlns:a16="http://schemas.microsoft.com/office/drawing/2014/main" id="{8FB153E6-D70F-0D29-4E11-28602D57D4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5241127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B2F1E9AB-E351-486C-BCF2-E5D06793D3A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14400" y="1441770"/>
            <a:ext cx="1512916" cy="2323093"/>
          </a:xfrm>
        </p:spPr>
        <p:txBody>
          <a:bodyPr lIns="91440" tIns="45720" rIns="91440" bIns="45720" anchor="t">
            <a:normAutofit/>
          </a:bodyPr>
          <a:lstStyle/>
          <a:p>
            <a:pPr algn="ctr" rtl="0" fontAlgn="base"/>
            <a:endParaRPr lang="fr-FR" dirty="0">
              <a:solidFill>
                <a:srgbClr val="000000"/>
              </a:solidFill>
            </a:endParaRPr>
          </a:p>
          <a:p>
            <a:pPr algn="ctr" rtl="0" fontAlgn="base"/>
            <a:endParaRPr lang="fr-FR" dirty="0">
              <a:solidFill>
                <a:srgbClr val="000000"/>
              </a:solidFill>
            </a:endParaRPr>
          </a:p>
          <a:p>
            <a:pPr algn="ctr" rtl="0" fontAlgn="base"/>
            <a:endParaRPr lang="fr-FR" dirty="0">
              <a:solidFill>
                <a:srgbClr val="000000"/>
              </a:solidFill>
            </a:endParaRPr>
          </a:p>
          <a:p>
            <a:pPr algn="ctr" rtl="0" fontAlgn="base"/>
            <a:endParaRPr lang="fr-FR" dirty="0">
              <a:solidFill>
                <a:srgbClr val="000000"/>
              </a:solidFill>
            </a:endParaRPr>
          </a:p>
          <a:p>
            <a:pPr algn="ctr" rtl="0" fontAlgn="base"/>
            <a:endParaRPr lang="fr-FR" dirty="0">
              <a:solidFill>
                <a:srgbClr val="000000"/>
              </a:solidFill>
            </a:endParaRP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FERIE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sz="1500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fr-FR" sz="1500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fr-FR" sz="15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1821CEB6-482F-4B49-AAA1-790AD913A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906000" cy="955698"/>
          </a:xfrm>
        </p:spPr>
        <p:txBody>
          <a:bodyPr wrap="square" lIns="91440" tIns="45720" rIns="91440" bIns="45720" anchor="ctr">
            <a:noAutofit/>
          </a:bodyPr>
          <a:lstStyle/>
          <a:p>
            <a:pPr algn="ctr"/>
            <a:r>
              <a:rPr lang="fr-FR" sz="2000" dirty="0">
                <a:latin typeface="The Bold Font"/>
              </a:rPr>
              <a:t>Accueil de loisirs les VIOLENNES élémentaire</a:t>
            </a:r>
            <a:br>
              <a:rPr lang="fr-FR" sz="2000" dirty="0">
                <a:latin typeface="The Bold Font"/>
              </a:rPr>
            </a:br>
            <a:r>
              <a:rPr lang="fr-FR" sz="2000" dirty="0">
                <a:latin typeface="The Bold Font"/>
              </a:rPr>
              <a:t>Du 06 au 10 avril 2026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6FEDA16-E5B0-4187-852B-8E2308AF849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anchor="t">
            <a:normAutofit/>
          </a:bodyPr>
          <a:lstStyle/>
          <a:p>
            <a:pPr algn="ctr"/>
            <a:r>
              <a:rPr lang="fr-FR" b="1" dirty="0"/>
              <a:t>Ce programme est susceptible d’être modifié. (Conditions météorologiques, demandes des enfants, fatigue du groupe, opportunités…) </a:t>
            </a:r>
          </a:p>
          <a:p>
            <a:pPr algn="ctr"/>
            <a:r>
              <a:rPr lang="fr-FR" dirty="0">
                <a:solidFill>
                  <a:srgbClr val="7030A0"/>
                </a:solidFill>
              </a:rPr>
              <a:t>*les mercredis littéraires: le seigneur des anneaux , J.R.R. Tolkien</a:t>
            </a:r>
          </a:p>
          <a:p>
            <a:pPr algn="ctr"/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60D8024-C97E-496B-873C-144E20ABB1E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endParaRPr lang="fr-FR" dirty="0">
              <a:solidFill>
                <a:srgbClr val="000000"/>
              </a:solidFill>
            </a:endParaRP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endParaRPr lang="fr-FR" dirty="0">
              <a:solidFill>
                <a:srgbClr val="000000"/>
              </a:solidFill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FERIE</a:t>
            </a:r>
            <a:endParaRPr lang="en-US" sz="15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5968E30-535B-4F0F-83FE-0ED4F0D9921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t">
            <a:normAutofit/>
          </a:bodyPr>
          <a:lstStyle/>
          <a:p>
            <a:pPr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Cycle Initiation Hockey 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Devine tête</a:t>
            </a: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(jeu de société)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Boites à jouer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FF2A9172-6A7D-4C38-8692-875941D07BB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Initiation au Ping Pong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Zones animées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CC60DB9E-0DE8-4726-983E-465418E1D94A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>
            <a:normAutofit/>
          </a:bodyPr>
          <a:lstStyle/>
          <a:p>
            <a:pPr fontAlgn="base"/>
            <a:r>
              <a:rPr lang="fr-FR" dirty="0">
                <a:solidFill>
                  <a:srgbClr val="000000"/>
                </a:solidFill>
              </a:rPr>
              <a:t>Cycle 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Initiation </a:t>
            </a:r>
            <a:r>
              <a:rPr lang="fr-FR" dirty="0">
                <a:solidFill>
                  <a:srgbClr val="000000"/>
                </a:solidFill>
              </a:rPr>
              <a:t>basket </a:t>
            </a:r>
          </a:p>
          <a:p>
            <a:pPr algn="ctr" rtl="0" fontAlgn="base"/>
            <a:endParaRPr lang="fr-FR" b="0" i="0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dirty="0">
                <a:solidFill>
                  <a:srgbClr val="000000"/>
                </a:solidFill>
                <a:effectLst/>
                <a:latin typeface="Roboto" pitchFamily="2" charset="0"/>
              </a:rPr>
              <a:t>Tournois de foot </a:t>
            </a:r>
          </a:p>
          <a:p>
            <a:pPr algn="ctr" rtl="0" fontAlgn="base"/>
            <a:endParaRPr lang="fr-FR" b="0" i="0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 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Boites à jouer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/>
          </a:p>
          <a:p>
            <a:endParaRPr lang="fr-FR" dirty="0"/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3EC22D83-A8FD-426C-BA28-ED63E5E5D15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Initiation </a:t>
            </a:r>
            <a:r>
              <a:rPr lang="fr-FR" b="0" i="0" dirty="0">
                <a:solidFill>
                  <a:srgbClr val="000000"/>
                </a:solidFill>
                <a:effectLst/>
              </a:rPr>
              <a:t>Hockey en salle </a:t>
            </a:r>
          </a:p>
          <a:p>
            <a:pPr algn="ctr" rtl="0" fontAlgn="base"/>
            <a:endParaRPr lang="fr-FR" b="0" i="0" dirty="0">
              <a:solidFill>
                <a:srgbClr val="000000"/>
              </a:solidFill>
              <a:effectLst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Zones animées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/>
          </a:p>
          <a:p>
            <a:endParaRPr lang="fr-FR" dirty="0">
              <a:cs typeface="Roboto"/>
            </a:endParaRP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B0003522-965F-4F04-923F-BE59A5B109D2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lIns="91440" tIns="45720" rIns="91440" bIns="45720" anchor="t">
            <a:normAutofit lnSpcReduction="10000"/>
          </a:bodyPr>
          <a:lstStyle/>
          <a:p>
            <a:pPr algn="ctr" rtl="0" fontAlgn="base"/>
            <a:r>
              <a:rPr lang="fr-FR" sz="1500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Cycle </a:t>
            </a:r>
          </a:p>
          <a:p>
            <a:pPr algn="ctr" rtl="0" fontAlgn="base"/>
            <a:r>
              <a:rPr lang="fr-FR" sz="1500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Just dance</a:t>
            </a:r>
          </a:p>
          <a:p>
            <a:pPr algn="ctr" rtl="0" fontAlgn="base"/>
            <a:endParaRPr lang="fr-FR" sz="1500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sz="1500" dirty="0">
                <a:solidFill>
                  <a:srgbClr val="000000"/>
                </a:solidFill>
              </a:rPr>
              <a:t>Jeux de mime </a:t>
            </a:r>
          </a:p>
          <a:p>
            <a:pPr algn="ctr" rtl="0" fontAlgn="base"/>
            <a:r>
              <a:rPr lang="fr-FR" sz="1500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(jeu d’expression)</a:t>
            </a:r>
          </a:p>
          <a:p>
            <a:pPr algn="ctr" rtl="0" fontAlgn="base"/>
            <a:endParaRPr lang="fr-FR" sz="1500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sz="1500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sz="1500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sz="1500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sz="15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sz="1500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Boites à jouer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fr-FR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90C5CAB3-104E-41D2-9F84-D0CD60D9A40F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>
            <a:normAutofit/>
          </a:bodyPr>
          <a:lstStyle/>
          <a:p>
            <a:r>
              <a:rPr lang="fr-FR" dirty="0"/>
              <a:t>Réalisation de tickets de cinéma</a:t>
            </a:r>
          </a:p>
          <a:p>
            <a:endParaRPr lang="fr-FR" dirty="0"/>
          </a:p>
          <a:p>
            <a:r>
              <a:rPr lang="fr-FR" dirty="0"/>
              <a:t>Balle aux prisonniers</a:t>
            </a:r>
          </a:p>
          <a:p>
            <a:r>
              <a:rPr lang="fr-FR" dirty="0"/>
              <a:t>(jeu sportif)</a:t>
            </a:r>
          </a:p>
          <a:p>
            <a:endParaRPr lang="fr-FR" dirty="0"/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Zones animées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/>
          </a:p>
          <a:p>
            <a:endParaRPr lang="fr-FR" dirty="0"/>
          </a:p>
          <a:p>
            <a:endParaRPr lang="en-US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3B774DFE-522D-4AA4-9659-B018FC2C4C8D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>
            <a:normAutofit/>
          </a:bodyPr>
          <a:lstStyle/>
          <a:p>
            <a:r>
              <a:rPr lang="fr-FR"/>
              <a:t>Initiation graffiti</a:t>
            </a:r>
            <a:endParaRPr lang="fr-FR" dirty="0"/>
          </a:p>
          <a:p>
            <a:endParaRPr lang="fr-FR" dirty="0"/>
          </a:p>
          <a:p>
            <a:r>
              <a:rPr lang="fr-FR" dirty="0"/>
              <a:t>Lucky Luke</a:t>
            </a:r>
          </a:p>
          <a:p>
            <a:r>
              <a:rPr lang="fr-FR" dirty="0"/>
              <a:t>(jeu de coopération)</a:t>
            </a:r>
          </a:p>
          <a:p>
            <a:endParaRPr lang="fr-FR" dirty="0"/>
          </a:p>
          <a:p>
            <a:pPr algn="ctr" rtl="0" fontAlgn="base"/>
            <a:r>
              <a:rPr lang="fr-FR" sz="1400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sz="1400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sz="1400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Zones animées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28520777-65B9-44FF-8DFA-7BDDFA8CEC2F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Initiation au b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owling 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Zones animées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/>
          </a:p>
          <a:p>
            <a:endParaRPr lang="fr-FR" dirty="0"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pic>
        <p:nvPicPr>
          <p:cNvPr id="16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3B7D6B05-E80C-4D64-CF45-4B1E2E794E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8" name="Image 22">
            <a:extLst>
              <a:ext uri="{FF2B5EF4-FFF2-40B4-BE49-F238E27FC236}">
                <a16:creationId xmlns:a16="http://schemas.microsoft.com/office/drawing/2014/main" id="{8FB153E6-D70F-0D29-4E11-28602D57D4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6448089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B2F1E9AB-E351-486C-BCF2-E5D06793D3A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14400" y="1441770"/>
            <a:ext cx="1512916" cy="2323093"/>
          </a:xfrm>
        </p:spPr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Cycle Initiation Basket</a:t>
            </a:r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endParaRPr lang="fr-FR" dirty="0">
              <a:solidFill>
                <a:srgbClr val="000000"/>
              </a:solidFill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Dess</a:t>
            </a:r>
            <a:r>
              <a:rPr lang="fr-FR" dirty="0">
                <a:solidFill>
                  <a:srgbClr val="000000"/>
                </a:solidFill>
              </a:rPr>
              <a:t>in à l’encre de chine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Boites à jouer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1821CEB6-482F-4B49-AAA1-790AD913A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906000" cy="955698"/>
          </a:xfrm>
        </p:spPr>
        <p:txBody>
          <a:bodyPr wrap="square" lIns="91440" tIns="45720" rIns="91440" bIns="45720" anchor="ctr">
            <a:noAutofit/>
          </a:bodyPr>
          <a:lstStyle/>
          <a:p>
            <a:pPr algn="ctr"/>
            <a:r>
              <a:rPr lang="fr-FR" sz="2000" dirty="0">
                <a:latin typeface="The Bold Font"/>
              </a:rPr>
              <a:t>Accueil de loisirs les VIOLENNES élémentaire</a:t>
            </a:r>
            <a:br>
              <a:rPr lang="fr-FR" sz="2000" dirty="0">
                <a:latin typeface="The Bold Font"/>
              </a:rPr>
            </a:br>
            <a:r>
              <a:rPr lang="fr-FR" sz="2000" dirty="0">
                <a:latin typeface="The Bold Font"/>
              </a:rPr>
              <a:t>Du 13 au 17 avril 2026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6FEDA16-E5B0-4187-852B-8E2308AF849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anchor="t">
            <a:normAutofit/>
          </a:bodyPr>
          <a:lstStyle/>
          <a:p>
            <a:pPr algn="ctr"/>
            <a:r>
              <a:rPr lang="fr-FR" b="1" dirty="0"/>
              <a:t>Ce programme est susceptible d’être modifié. (Conditions météorologiques, demandes des enfants, fatigue du groupe, opportunités…) </a:t>
            </a:r>
          </a:p>
          <a:p>
            <a:pPr algn="ctr"/>
            <a:r>
              <a:rPr lang="fr-FR" dirty="0">
                <a:solidFill>
                  <a:srgbClr val="7030A0"/>
                </a:solidFill>
              </a:rPr>
              <a:t>*les mercredis littéraires: le seigneur des anneaux , J.R.R. Tolkien</a:t>
            </a:r>
          </a:p>
          <a:p>
            <a:pPr algn="ctr"/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60D8024-C97E-496B-873C-144E20ABB1E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Jeux de constructions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Boites à jouer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5968E30-535B-4F0F-83FE-0ED4F0D9921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t">
            <a:normAutofit/>
          </a:bodyPr>
          <a:lstStyle/>
          <a:p>
            <a:pPr fontAlgn="base"/>
            <a:r>
              <a:rPr lang="fr-FR" sz="1500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Cycle </a:t>
            </a:r>
            <a:r>
              <a:rPr lang="fr-FR" sz="1600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Initiation </a:t>
            </a:r>
            <a:r>
              <a:rPr lang="fr-FR" sz="1500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Hockey </a:t>
            </a:r>
          </a:p>
          <a:p>
            <a:pPr fontAlgn="base"/>
            <a:endParaRPr lang="fr-FR" sz="1500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fontAlgn="base"/>
            <a:r>
              <a:rPr lang="fr-FR" sz="1500" dirty="0" err="1">
                <a:solidFill>
                  <a:srgbClr val="000000"/>
                </a:solidFill>
              </a:rPr>
              <a:t>Uno</a:t>
            </a:r>
            <a:endParaRPr lang="fr-FR" sz="1500" dirty="0">
              <a:solidFill>
                <a:srgbClr val="000000"/>
              </a:solidFill>
            </a:endParaRPr>
          </a:p>
          <a:p>
            <a:pPr fontAlgn="base"/>
            <a:r>
              <a:rPr lang="fr-FR" sz="1500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(jeu de société)</a:t>
            </a:r>
          </a:p>
          <a:p>
            <a:pPr algn="ctr" rtl="0" fontAlgn="base"/>
            <a:endParaRPr lang="fr-FR" sz="1500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sz="1500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sz="1500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sz="1500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sz="15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sz="1500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Boites à jouer</a:t>
            </a:r>
            <a:endParaRPr lang="en-US" sz="15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FF2A9172-6A7D-4C38-8692-875941D07BB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P'tit bac </a:t>
            </a: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(jeu de rapidité) 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Zones animées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CC60DB9E-0DE8-4726-983E-465418E1D94A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>
            <a:normAutofit/>
          </a:bodyPr>
          <a:lstStyle/>
          <a:p>
            <a:pPr fontAlgn="base"/>
            <a:r>
              <a:rPr lang="fr-FR" dirty="0">
                <a:solidFill>
                  <a:srgbClr val="000000"/>
                </a:solidFill>
              </a:rPr>
              <a:t>Cycle 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Initiation </a:t>
            </a:r>
            <a:r>
              <a:rPr lang="fr-FR" dirty="0">
                <a:solidFill>
                  <a:srgbClr val="000000"/>
                </a:solidFill>
              </a:rPr>
              <a:t>basket </a:t>
            </a:r>
          </a:p>
          <a:p>
            <a:pPr algn="ctr" rtl="0" fontAlgn="base"/>
            <a:r>
              <a:rPr lang="fr-FR" b="0" i="0" dirty="0">
                <a:solidFill>
                  <a:srgbClr val="000000"/>
                </a:solidFill>
                <a:effectLst/>
                <a:latin typeface="Roboto" pitchFamily="2" charset="0"/>
              </a:rPr>
              <a:t> </a:t>
            </a: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Concours de mime </a:t>
            </a:r>
          </a:p>
          <a:p>
            <a:pPr algn="ctr" rtl="0" fontAlgn="base"/>
            <a:r>
              <a:rPr lang="fr-FR" b="0" i="0" dirty="0">
                <a:solidFill>
                  <a:srgbClr val="000000"/>
                </a:solidFill>
                <a:effectLst/>
                <a:latin typeface="Roboto" pitchFamily="2" charset="0"/>
              </a:rPr>
              <a:t>(jeu expression)</a:t>
            </a:r>
          </a:p>
          <a:p>
            <a:pPr algn="ctr" rtl="0" fontAlgn="base"/>
            <a:r>
              <a:rPr lang="fr-FR" b="0" i="0" dirty="0">
                <a:solidFill>
                  <a:srgbClr val="000000"/>
                </a:solidFill>
                <a:effectLst/>
                <a:latin typeface="Roboto" pitchFamily="2" charset="0"/>
              </a:rPr>
              <a:t> </a:t>
            </a:r>
          </a:p>
          <a:p>
            <a:pPr algn="ctr" rtl="0" fontAlgn="base"/>
            <a:endParaRPr lang="fr-FR" b="0" i="0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 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Boites à jouer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/>
          </a:p>
          <a:p>
            <a:endParaRPr lang="fr-FR" dirty="0"/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3EC22D83-A8FD-426C-BA28-ED63E5E5D15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b="0" i="0" dirty="0" err="1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Plastilin’art</a:t>
            </a:r>
            <a:endParaRPr lang="fr-FR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(loisirs créatifs)</a:t>
            </a:r>
          </a:p>
          <a:p>
            <a:pPr algn="ctr" rtl="0" fontAlgn="base"/>
            <a:endParaRPr lang="fr-FR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Zones animées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/>
          </a:p>
          <a:p>
            <a:endParaRPr lang="fr-FR" dirty="0">
              <a:cs typeface="Roboto"/>
            </a:endParaRP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B0003522-965F-4F04-923F-BE59A5B109D2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Cycle </a:t>
            </a: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Just dance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fontAlgn="base"/>
            <a:r>
              <a:rPr lang="fr-FR" dirty="0">
                <a:solidFill>
                  <a:srgbClr val="000000"/>
                </a:solidFill>
              </a:rPr>
              <a:t>Quizz Mangas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Boites à jouer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fr-FR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90C5CAB3-104E-41D2-9F84-D0CD60D9A40F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>
            <a:normAutofit/>
          </a:bodyPr>
          <a:lstStyle/>
          <a:p>
            <a:r>
              <a:rPr lang="fr-FR" dirty="0"/>
              <a:t>Ecris ton prénom à l’encre de chine</a:t>
            </a:r>
          </a:p>
          <a:p>
            <a:endParaRPr lang="fr-FR" dirty="0"/>
          </a:p>
          <a:p>
            <a:r>
              <a:rPr lang="fr-FR" dirty="0"/>
              <a:t>Jeu du serveur</a:t>
            </a:r>
          </a:p>
          <a:p>
            <a:endParaRPr lang="fr-FR" dirty="0"/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Zones animées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/>
          </a:p>
          <a:p>
            <a:endParaRPr lang="fr-FR" dirty="0"/>
          </a:p>
          <a:p>
            <a:endParaRPr lang="en-US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3B774DFE-522D-4AA4-9659-B018FC2C4C8D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/>
              <a:t>Sortie cinéma</a:t>
            </a:r>
          </a:p>
          <a:p>
            <a:r>
              <a:rPr lang="fr-FR" dirty="0"/>
              <a:t>Super Mario Galaxy</a:t>
            </a:r>
          </a:p>
          <a:p>
            <a:r>
              <a:rPr lang="fr-FR" dirty="0"/>
              <a:t>Au Cinéma LE CINQ à </a:t>
            </a:r>
            <a:r>
              <a:rPr lang="fr-FR" dirty="0" err="1"/>
              <a:t>Lagny-sur-marne</a:t>
            </a:r>
            <a:endParaRPr lang="fr-FR" dirty="0"/>
          </a:p>
          <a:p>
            <a:endParaRPr lang="fr-FR" dirty="0"/>
          </a:p>
          <a:p>
            <a:r>
              <a:rPr lang="fr-FR" dirty="0"/>
              <a:t>Initiation</a:t>
            </a:r>
          </a:p>
          <a:p>
            <a:r>
              <a:rPr lang="fr-FR" dirty="0"/>
              <a:t>Vélo</a:t>
            </a:r>
          </a:p>
          <a:p>
            <a:endParaRPr lang="fr-FR" dirty="0"/>
          </a:p>
          <a:p>
            <a:pPr algn="ctr" rtl="0" fontAlgn="base"/>
            <a:r>
              <a:rPr lang="fr-FR" sz="1400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sz="1400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sz="1400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Zones animées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28520777-65B9-44FF-8DFA-7BDDFA8CEC2F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Les Picasso</a:t>
            </a: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(loisirs créatifs)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Zones animées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/>
          </a:p>
          <a:p>
            <a:endParaRPr lang="fr-FR" dirty="0"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pic>
        <p:nvPicPr>
          <p:cNvPr id="16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3B7D6B05-E80C-4D64-CF45-4B1E2E794E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8" name="Image 22">
            <a:extLst>
              <a:ext uri="{FF2B5EF4-FFF2-40B4-BE49-F238E27FC236}">
                <a16:creationId xmlns:a16="http://schemas.microsoft.com/office/drawing/2014/main" id="{8FB153E6-D70F-0D29-4E11-28602D57D4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4222165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B2F1E9AB-E351-486C-BCF2-E5D06793D3A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14400" y="1441770"/>
            <a:ext cx="1512916" cy="2323093"/>
          </a:xfrm>
        </p:spPr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b="0" i="0" dirty="0">
                <a:solidFill>
                  <a:srgbClr val="000000"/>
                </a:solidFill>
                <a:effectLst/>
              </a:rPr>
              <a:t>Création de son propre puzzle</a:t>
            </a:r>
          </a:p>
          <a:p>
            <a:pPr algn="ctr" rtl="0" fontAlgn="base"/>
            <a:endParaRPr lang="fr-FR" dirty="0">
              <a:solidFill>
                <a:srgbClr val="000000"/>
              </a:solidFill>
            </a:endParaRP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Cycle initiation au football</a:t>
            </a:r>
          </a:p>
          <a:p>
            <a:pPr algn="ctr" rtl="0" fontAlgn="base"/>
            <a:endParaRPr lang="fr-FR" b="0" i="0" dirty="0">
              <a:solidFill>
                <a:srgbClr val="000000"/>
              </a:solidFill>
              <a:effectLst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Accès libre</a:t>
            </a:r>
            <a:r>
              <a:rPr lang="en-US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boîtes à jouer</a:t>
            </a:r>
            <a:r>
              <a:rPr lang="en-US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algn="ctr" rtl="0" fontAlgn="base"/>
            <a:r>
              <a:rPr lang="fr-FR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fr-FR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1821CEB6-482F-4B49-AAA1-790AD913A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sz="2000" dirty="0"/>
              <a:t>Accueil de loisirs maternel LES VIOLENNES</a:t>
            </a:r>
            <a:br>
              <a:rPr lang="fr-FR" sz="2000" dirty="0"/>
            </a:br>
            <a:r>
              <a:rPr lang="fr-FR" sz="2000" dirty="0"/>
              <a:t>du 16 mars au 20 mars 2026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6FEDA16-E5B0-4187-852B-8E2308AF849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anchor="t">
            <a:normAutofit/>
          </a:bodyPr>
          <a:lstStyle/>
          <a:p>
            <a:pPr algn="ctr"/>
            <a:r>
              <a:rPr lang="fr-FR" b="1" dirty="0"/>
              <a:t>Ce programme est susceptible d’être modifié. (Conditions météorologiques, demandes des enfants, fatigue du groupe, opportunités…) </a:t>
            </a:r>
          </a:p>
          <a:p>
            <a:pPr algn="ctr"/>
            <a:r>
              <a:rPr lang="fr-FR" dirty="0">
                <a:solidFill>
                  <a:srgbClr val="7030A0"/>
                </a:solidFill>
              </a:rPr>
              <a:t>* Mercredi littéraire : </a:t>
            </a:r>
            <a:r>
              <a:rPr lang="fr-FR" i="1" dirty="0">
                <a:solidFill>
                  <a:srgbClr val="7030A0"/>
                </a:solidFill>
              </a:rPr>
              <a:t>Le Seigneur des Anneaux</a:t>
            </a:r>
            <a:r>
              <a:rPr lang="fr-FR" dirty="0">
                <a:solidFill>
                  <a:srgbClr val="7030A0"/>
                </a:solidFill>
              </a:rPr>
              <a:t>, J.R.R. Tolkien</a:t>
            </a:r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60D8024-C97E-496B-873C-144E20ABB1E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>
            <a:normAutofit lnSpcReduction="10000"/>
          </a:bodyPr>
          <a:lstStyle/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Fabrication de crabes en matériaux de récup</a:t>
            </a:r>
          </a:p>
          <a:p>
            <a:pPr algn="ctr" rtl="0" fontAlgn="base"/>
            <a:endParaRPr lang="fr-FR" dirty="0">
              <a:solidFill>
                <a:srgbClr val="000000"/>
              </a:solidFill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Monza</a:t>
            </a: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(jeu de société)</a:t>
            </a: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 </a:t>
            </a:r>
            <a:endParaRPr lang="fr-FR" dirty="0"/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Accès libre</a:t>
            </a:r>
            <a:r>
              <a:rPr lang="en-US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Zones animées</a:t>
            </a:r>
            <a:endParaRPr lang="en-US" b="0" i="0" dirty="0">
              <a:solidFill>
                <a:srgbClr val="000000"/>
              </a:solidFill>
              <a:effectLst/>
            </a:endParaRPr>
          </a:p>
          <a:p>
            <a:endParaRPr lang="fr-FR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5968E30-535B-4F0F-83FE-0ED4F0D9921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Jeux de constructions</a:t>
            </a:r>
          </a:p>
          <a:p>
            <a:pPr algn="ctr" rtl="0" fontAlgn="base"/>
            <a:endParaRPr lang="fr-FR" dirty="0">
              <a:solidFill>
                <a:srgbClr val="000000"/>
              </a:solidFill>
            </a:endParaRP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Tempête en mer</a:t>
            </a: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(jeu sportif)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Accès libre</a:t>
            </a:r>
            <a:r>
              <a:rPr lang="en-US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boîtes à jouer</a:t>
            </a:r>
            <a:endParaRPr lang="en-US" b="0" i="0" dirty="0">
              <a:solidFill>
                <a:srgbClr val="000000"/>
              </a:solidFill>
              <a:effectLst/>
            </a:endParaRPr>
          </a:p>
          <a:p>
            <a:endParaRPr lang="fr-FR" dirty="0">
              <a:latin typeface="Roboto"/>
              <a:ea typeface="Roboto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FF2A9172-6A7D-4C38-8692-875941D07BB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>
            <a:normAutofit/>
          </a:bodyPr>
          <a:lstStyle/>
          <a:p>
            <a:pPr algn="ctr" rtl="0" fontAlgn="base"/>
            <a:r>
              <a:rPr lang="fr-FR" dirty="0"/>
              <a:t>Statue musicale</a:t>
            </a:r>
          </a:p>
          <a:p>
            <a:pPr algn="ctr" rtl="0" fontAlgn="base"/>
            <a:endParaRPr lang="fr-FR" dirty="0"/>
          </a:p>
          <a:p>
            <a:pPr algn="ctr" rtl="0" fontAlgn="base"/>
            <a:r>
              <a:rPr lang="fr-FR" dirty="0"/>
              <a:t>Le numéro magique</a:t>
            </a:r>
          </a:p>
          <a:p>
            <a:pPr algn="ctr" rtl="0" fontAlgn="base"/>
            <a:r>
              <a:rPr lang="fr-FR" dirty="0"/>
              <a:t>(jeu sportif)</a:t>
            </a:r>
          </a:p>
          <a:p>
            <a:pPr algn="ctr" rtl="0" fontAlgn="base"/>
            <a:endParaRPr lang="fr-FR" dirty="0"/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Accès libre</a:t>
            </a:r>
            <a:r>
              <a:rPr lang="en-US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Zones animées</a:t>
            </a:r>
            <a:endParaRPr lang="en-US" b="0" i="0" dirty="0">
              <a:solidFill>
                <a:srgbClr val="000000"/>
              </a:solidFill>
              <a:effectLst/>
            </a:endParaRPr>
          </a:p>
          <a:p>
            <a:pPr algn="ctr" rtl="0" fontAlgn="base"/>
            <a:endParaRPr lang="fr-FR" dirty="0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CC60DB9E-0DE8-4726-983E-465418E1D94A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>
            <a:normAutofit/>
          </a:bodyPr>
          <a:lstStyle/>
          <a:p>
            <a:pPr algn="ctr" rtl="0" fontAlgn="base"/>
            <a:r>
              <a:rPr lang="fr-FR" b="0" i="0" dirty="0">
                <a:solidFill>
                  <a:srgbClr val="000000"/>
                </a:solidFill>
                <a:effectLst/>
              </a:rPr>
              <a:t>Fabrication de coccinelles en récup</a:t>
            </a:r>
          </a:p>
          <a:p>
            <a:pPr algn="ctr" rtl="0" fontAlgn="base"/>
            <a:endParaRPr lang="fr-FR" dirty="0">
              <a:solidFill>
                <a:srgbClr val="000000"/>
              </a:solidFill>
            </a:endParaRP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Singe noix de coco</a:t>
            </a: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(jeu sportif)</a:t>
            </a:r>
          </a:p>
          <a:p>
            <a:pPr algn="ctr" rtl="0" fontAlgn="base"/>
            <a:endParaRPr lang="fr-FR" b="0" i="0" dirty="0">
              <a:solidFill>
                <a:srgbClr val="000000"/>
              </a:solidFill>
              <a:effectLst/>
            </a:endParaRPr>
          </a:p>
          <a:p>
            <a:r>
              <a:rPr lang="fr-FR" dirty="0"/>
              <a:t>Accès libre </a:t>
            </a:r>
          </a:p>
          <a:p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boîtes</a:t>
            </a:r>
            <a:r>
              <a:rPr lang="fr-FR" dirty="0"/>
              <a:t> à jouer</a:t>
            </a:r>
          </a:p>
          <a:p>
            <a:pPr algn="ctr" rtl="0" fontAlgn="base"/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3EC22D83-A8FD-426C-BA28-ED63E5E5D15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>
            <a:normAutofit/>
          </a:bodyPr>
          <a:lstStyle/>
          <a:p>
            <a:r>
              <a:rPr lang="fr-FR" dirty="0"/>
              <a:t>Création de fleurs à mains</a:t>
            </a:r>
          </a:p>
          <a:p>
            <a:endParaRPr lang="fr-FR" dirty="0"/>
          </a:p>
          <a:p>
            <a:r>
              <a:rPr lang="fr-FR" dirty="0"/>
              <a:t>Le facteur</a:t>
            </a:r>
          </a:p>
          <a:p>
            <a:r>
              <a:rPr lang="fr-FR" dirty="0"/>
              <a:t>(jeu sportif)</a:t>
            </a:r>
          </a:p>
          <a:p>
            <a:endParaRPr lang="fr-FR" dirty="0"/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Accès libre</a:t>
            </a:r>
            <a:r>
              <a:rPr lang="en-US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Zones animées</a:t>
            </a:r>
            <a:endParaRPr lang="en-US" b="0" i="0" dirty="0">
              <a:solidFill>
                <a:srgbClr val="000000"/>
              </a:solidFill>
              <a:effectLst/>
            </a:endParaRP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B0003522-965F-4F04-923F-BE59A5B109D2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 err="1"/>
              <a:t>Wish</a:t>
            </a:r>
            <a:endParaRPr lang="fr-FR" dirty="0"/>
          </a:p>
          <a:p>
            <a:r>
              <a:rPr lang="fr-FR" dirty="0"/>
              <a:t>(jeu sportif)</a:t>
            </a:r>
          </a:p>
          <a:p>
            <a:endParaRPr lang="fr-FR" dirty="0"/>
          </a:p>
          <a:p>
            <a:r>
              <a:rPr lang="fr-FR" dirty="0"/>
              <a:t>La bataille</a:t>
            </a:r>
          </a:p>
          <a:p>
            <a:r>
              <a:rPr lang="fr-FR" dirty="0"/>
              <a:t>(jeu de société)</a:t>
            </a:r>
          </a:p>
          <a:p>
            <a:endParaRPr lang="fr-FR" dirty="0"/>
          </a:p>
          <a:p>
            <a:r>
              <a:rPr lang="fr-FR" dirty="0"/>
              <a:t>Accès libre </a:t>
            </a:r>
          </a:p>
          <a:p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boîtes</a:t>
            </a:r>
            <a:r>
              <a:rPr lang="fr-FR" dirty="0"/>
              <a:t> à jouer</a:t>
            </a: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90C5CAB3-104E-41D2-9F84-D0CD60D9A40F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>
            <a:normAutofit lnSpcReduction="10000"/>
          </a:bodyPr>
          <a:lstStyle/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Atelier artistique Tous uniques, luttons contre la discrimination</a:t>
            </a:r>
          </a:p>
          <a:p>
            <a:pPr algn="ctr" rtl="0" fontAlgn="base"/>
            <a:endParaRPr lang="fr-FR" dirty="0">
              <a:solidFill>
                <a:srgbClr val="000000"/>
              </a:solidFill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Course contre le dragon</a:t>
            </a: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(jeu sportif)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Accès libre</a:t>
            </a:r>
            <a:r>
              <a:rPr lang="en-US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Zones animées</a:t>
            </a:r>
            <a:endParaRPr lang="en-US" b="0" i="0" dirty="0">
              <a:solidFill>
                <a:srgbClr val="000000"/>
              </a:solidFill>
              <a:effectLst/>
            </a:endParaRP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en-US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3B774DFE-522D-4AA4-9659-B018FC2C4C8D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Le beret </a:t>
            </a:r>
            <a:r>
              <a:rPr lang="en-US" dirty="0" err="1"/>
              <a:t>magique</a:t>
            </a:r>
            <a:endParaRPr lang="en-US" dirty="0"/>
          </a:p>
          <a:p>
            <a:r>
              <a:rPr lang="en-US" dirty="0"/>
              <a:t>(jeu sportif)</a:t>
            </a:r>
          </a:p>
          <a:p>
            <a:endParaRPr lang="en-US" dirty="0"/>
          </a:p>
          <a:p>
            <a:r>
              <a:rPr lang="en-US" dirty="0" err="1"/>
              <a:t>Création</a:t>
            </a:r>
            <a:r>
              <a:rPr lang="en-US" dirty="0"/>
              <a:t> de maisons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pailles</a:t>
            </a:r>
            <a:r>
              <a:rPr lang="en-US" dirty="0"/>
              <a:t> des trois petits </a:t>
            </a:r>
            <a:r>
              <a:rPr lang="en-US" dirty="0" err="1"/>
              <a:t>cochons</a:t>
            </a:r>
            <a:endParaRPr lang="en-US" dirty="0"/>
          </a:p>
          <a:p>
            <a:endParaRPr lang="en-US" dirty="0"/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Accès libre</a:t>
            </a:r>
            <a:r>
              <a:rPr lang="en-US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Zones animées</a:t>
            </a:r>
            <a:endParaRPr lang="en-US" b="0" i="0" dirty="0">
              <a:solidFill>
                <a:srgbClr val="000000"/>
              </a:solidFill>
              <a:effectLst/>
            </a:endParaRPr>
          </a:p>
          <a:p>
            <a:endParaRPr lang="en-US" dirty="0"/>
          </a:p>
          <a:p>
            <a:endParaRPr lang="en-US" dirty="0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28520777-65B9-44FF-8DFA-7BDDFA8CEC2F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/>
              <a:t>Mime des animaux</a:t>
            </a:r>
          </a:p>
          <a:p>
            <a:r>
              <a:rPr lang="fr-FR" dirty="0"/>
              <a:t>(jeux d’expression)</a:t>
            </a:r>
          </a:p>
          <a:p>
            <a:endParaRPr lang="fr-FR" dirty="0"/>
          </a:p>
          <a:p>
            <a:r>
              <a:rPr lang="fr-FR" dirty="0"/>
              <a:t>Création de bracelets en perles de rocailles</a:t>
            </a:r>
          </a:p>
          <a:p>
            <a:r>
              <a:rPr lang="fr-FR" dirty="0"/>
              <a:t> </a:t>
            </a: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Accès libre</a:t>
            </a:r>
            <a:r>
              <a:rPr lang="en-US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Zones animées</a:t>
            </a:r>
            <a:endParaRPr lang="en-US" b="0" i="0" dirty="0">
              <a:solidFill>
                <a:srgbClr val="000000"/>
              </a:solidFill>
              <a:effectLst/>
            </a:endParaRP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pic>
        <p:nvPicPr>
          <p:cNvPr id="11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35C513A5-4C7D-505E-E6EF-9C0DDBB7DB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6" name="Image 22">
            <a:extLst>
              <a:ext uri="{FF2B5EF4-FFF2-40B4-BE49-F238E27FC236}">
                <a16:creationId xmlns:a16="http://schemas.microsoft.com/office/drawing/2014/main" id="{F07D6087-393C-7A34-16F6-520B324281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84739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B2F1E9AB-E351-486C-BCF2-E5D06793D3A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14400" y="1441770"/>
            <a:ext cx="1512916" cy="2323093"/>
          </a:xfrm>
        </p:spPr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b="0" i="0" dirty="0" err="1">
                <a:solidFill>
                  <a:srgbClr val="000000"/>
                </a:solidFill>
                <a:effectLst/>
              </a:rPr>
              <a:t>Mémory</a:t>
            </a:r>
            <a:r>
              <a:rPr lang="fr-FR" b="0" i="0" dirty="0">
                <a:solidFill>
                  <a:srgbClr val="000000"/>
                </a:solidFill>
                <a:effectLst/>
              </a:rPr>
              <a:t> des couleurs</a:t>
            </a: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(jeu de société)</a:t>
            </a:r>
          </a:p>
          <a:p>
            <a:pPr algn="ctr" rtl="0" fontAlgn="base"/>
            <a:endParaRPr lang="fr-FR" b="0" i="0" dirty="0">
              <a:solidFill>
                <a:srgbClr val="000000"/>
              </a:solidFill>
              <a:effectLst/>
            </a:endParaRPr>
          </a:p>
          <a:p>
            <a:pPr algn="ctr" rtl="0" fontAlgn="base"/>
            <a:r>
              <a:rPr lang="fr-FR" b="0" i="0" dirty="0">
                <a:solidFill>
                  <a:srgbClr val="000000"/>
                </a:solidFill>
                <a:effectLst/>
              </a:rPr>
              <a:t>Cycle initiation au football</a:t>
            </a:r>
            <a:endParaRPr lang="fr-FR" dirty="0">
              <a:solidFill>
                <a:srgbClr val="000000"/>
              </a:solidFill>
            </a:endParaRPr>
          </a:p>
          <a:p>
            <a:pPr algn="ctr" rtl="0" fontAlgn="base"/>
            <a:endParaRPr lang="fr-FR" b="0" i="0" dirty="0">
              <a:solidFill>
                <a:srgbClr val="000000"/>
              </a:solidFill>
              <a:effectLst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Accès libre</a:t>
            </a:r>
            <a:r>
              <a:rPr lang="en-US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boîtes à jouer</a:t>
            </a:r>
            <a:r>
              <a:rPr lang="en-US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algn="ctr" rtl="0" fontAlgn="base"/>
            <a:r>
              <a:rPr lang="fr-FR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fr-FR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1821CEB6-482F-4B49-AAA1-790AD913A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sz="2000" dirty="0"/>
              <a:t>Accueil de loisirs maternel LES VIOLENNES</a:t>
            </a:r>
            <a:br>
              <a:rPr lang="fr-FR" sz="2000" dirty="0"/>
            </a:br>
            <a:r>
              <a:rPr lang="fr-FR" sz="2000" dirty="0"/>
              <a:t>du 23 mars au 27 mars 2026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6FEDA16-E5B0-4187-852B-8E2308AF849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anchor="t">
            <a:normAutofit/>
          </a:bodyPr>
          <a:lstStyle/>
          <a:p>
            <a:pPr algn="ctr"/>
            <a:r>
              <a:rPr lang="fr-FR" b="1" dirty="0"/>
              <a:t>Ce programme est susceptible d’être modifié. (Conditions météorologiques, demandes des enfants, fatigue du groupe, opportunités…) </a:t>
            </a:r>
          </a:p>
          <a:p>
            <a:pPr algn="ctr"/>
            <a:r>
              <a:rPr lang="fr-FR" dirty="0">
                <a:solidFill>
                  <a:srgbClr val="7030A0"/>
                </a:solidFill>
              </a:rPr>
              <a:t>* Mercredi littéraire : </a:t>
            </a:r>
            <a:r>
              <a:rPr lang="fr-FR" i="1" dirty="0">
                <a:solidFill>
                  <a:srgbClr val="7030A0"/>
                </a:solidFill>
              </a:rPr>
              <a:t>Le Seigneur des Anneaux</a:t>
            </a:r>
            <a:r>
              <a:rPr lang="fr-FR" dirty="0">
                <a:solidFill>
                  <a:srgbClr val="7030A0"/>
                </a:solidFill>
              </a:rPr>
              <a:t>, J.R.R. Tolkien</a:t>
            </a:r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60D8024-C97E-496B-873C-144E20ABB1E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>
            <a:normAutofit/>
          </a:bodyPr>
          <a:lstStyle/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 Balle assise</a:t>
            </a: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(jeu sportif)</a:t>
            </a:r>
          </a:p>
          <a:p>
            <a:pPr algn="ctr" rtl="0" fontAlgn="base"/>
            <a:endParaRPr lang="fr-FR" dirty="0">
              <a:solidFill>
                <a:srgbClr val="000000"/>
              </a:solidFill>
            </a:endParaRPr>
          </a:p>
          <a:p>
            <a:pPr algn="ctr" rtl="0" fontAlgn="base"/>
            <a:r>
              <a:rPr lang="fr-FR" dirty="0"/>
              <a:t>Découverte de cartes à gratter</a:t>
            </a:r>
          </a:p>
          <a:p>
            <a:pPr algn="ctr" rtl="0" fontAlgn="base"/>
            <a:r>
              <a:rPr lang="fr-FR" dirty="0"/>
              <a:t>(Loisirs créatifs)</a:t>
            </a:r>
          </a:p>
          <a:p>
            <a:pPr algn="ctr" rtl="0" fontAlgn="base"/>
            <a:endParaRPr lang="fr-FR" dirty="0"/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Accès libre</a:t>
            </a:r>
            <a:r>
              <a:rPr lang="en-US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Zones animées</a:t>
            </a:r>
            <a:endParaRPr lang="en-US" b="0" i="0" dirty="0">
              <a:solidFill>
                <a:srgbClr val="000000"/>
              </a:solidFill>
              <a:effectLst/>
            </a:endParaRPr>
          </a:p>
          <a:p>
            <a:endParaRPr lang="fr-FR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5968E30-535B-4F0F-83FE-0ED4F0D9921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Fabrication de fruits en plastique fou</a:t>
            </a:r>
          </a:p>
          <a:p>
            <a:pPr algn="ctr" rtl="0" fontAlgn="base"/>
            <a:endParaRPr lang="fr-FR" dirty="0">
              <a:solidFill>
                <a:srgbClr val="000000"/>
              </a:solidFill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1,2,3 soleil</a:t>
            </a:r>
            <a:r>
              <a:rPr lang="fr-FR" dirty="0">
                <a:solidFill>
                  <a:srgbClr val="000000"/>
                </a:solidFill>
              </a:rPr>
              <a:t>s</a:t>
            </a:r>
            <a:endParaRPr lang="fr-FR" b="0" i="0" u="none" strike="noStrike" dirty="0">
              <a:solidFill>
                <a:srgbClr val="000000"/>
              </a:solidFill>
              <a:effectLst/>
            </a:endParaRP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(jeu sportif)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Accès libre</a:t>
            </a:r>
            <a:r>
              <a:rPr lang="en-US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boîtes à jouer</a:t>
            </a:r>
            <a:endParaRPr lang="en-US" b="0" i="0" dirty="0">
              <a:solidFill>
                <a:srgbClr val="000000"/>
              </a:solidFill>
              <a:effectLst/>
            </a:endParaRPr>
          </a:p>
          <a:p>
            <a:endParaRPr lang="fr-FR" dirty="0">
              <a:latin typeface="Roboto"/>
              <a:ea typeface="Roboto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FF2A9172-6A7D-4C38-8692-875941D07BB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>
            <a:normAutofit/>
          </a:bodyPr>
          <a:lstStyle/>
          <a:p>
            <a:pPr algn="ctr" rtl="0" fontAlgn="base"/>
            <a:r>
              <a:rPr lang="fr-FR" dirty="0"/>
              <a:t>Création de jumelles</a:t>
            </a:r>
          </a:p>
          <a:p>
            <a:pPr algn="ctr" rtl="0" fontAlgn="base"/>
            <a:endParaRPr lang="fr-FR" dirty="0"/>
          </a:p>
          <a:p>
            <a:pPr algn="ctr" rtl="0" fontAlgn="base"/>
            <a:r>
              <a:rPr lang="fr-FR" dirty="0"/>
              <a:t>Jeux de constructions</a:t>
            </a:r>
          </a:p>
          <a:p>
            <a:pPr algn="ctr" rtl="0" fontAlgn="base"/>
            <a:endParaRPr lang="fr-FR" dirty="0"/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Accès libre</a:t>
            </a:r>
            <a:r>
              <a:rPr lang="en-US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Zones animées</a:t>
            </a:r>
            <a:endParaRPr lang="en-US" b="0" i="0" dirty="0">
              <a:solidFill>
                <a:srgbClr val="000000"/>
              </a:solidFill>
              <a:effectLst/>
            </a:endParaRPr>
          </a:p>
          <a:p>
            <a:pPr algn="ctr" rtl="0" fontAlgn="base"/>
            <a:endParaRPr lang="fr-FR" dirty="0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CC60DB9E-0DE8-4726-983E-465418E1D94A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>
            <a:normAutofit/>
          </a:bodyPr>
          <a:lstStyle/>
          <a:p>
            <a:pPr algn="ctr" rtl="0" fontAlgn="base"/>
            <a:r>
              <a:rPr lang="fr-FR" b="0" i="0" dirty="0">
                <a:solidFill>
                  <a:srgbClr val="000000"/>
                </a:solidFill>
                <a:effectLst/>
              </a:rPr>
              <a:t>Fabrication d’animaux en perle HAMA</a:t>
            </a:r>
          </a:p>
          <a:p>
            <a:pPr algn="ctr" rtl="0" fontAlgn="base"/>
            <a:endParaRPr lang="fr-FR" dirty="0">
              <a:solidFill>
                <a:srgbClr val="000000"/>
              </a:solidFill>
            </a:endParaRPr>
          </a:p>
          <a:p>
            <a:pPr algn="ctr" rtl="0" fontAlgn="base"/>
            <a:r>
              <a:rPr lang="fr-FR" b="0" i="0" dirty="0">
                <a:solidFill>
                  <a:srgbClr val="000000"/>
                </a:solidFill>
                <a:effectLst/>
              </a:rPr>
              <a:t>Tomate-ketchup</a:t>
            </a: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(jeu sportif)</a:t>
            </a:r>
          </a:p>
          <a:p>
            <a:pPr algn="ctr" rtl="0" fontAlgn="base"/>
            <a:endParaRPr lang="fr-FR" b="0" i="0" dirty="0">
              <a:solidFill>
                <a:srgbClr val="000000"/>
              </a:solidFill>
              <a:effectLst/>
            </a:endParaRPr>
          </a:p>
          <a:p>
            <a:r>
              <a:rPr lang="fr-FR" dirty="0"/>
              <a:t>Accès libre </a:t>
            </a:r>
          </a:p>
          <a:p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boîtes</a:t>
            </a:r>
            <a:r>
              <a:rPr lang="fr-FR" dirty="0"/>
              <a:t> à jouer</a:t>
            </a:r>
          </a:p>
          <a:p>
            <a:pPr algn="ctr" rtl="0" fontAlgn="base"/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3EC22D83-A8FD-426C-BA28-ED63E5E5D15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>
            <a:normAutofit/>
          </a:bodyPr>
          <a:lstStyle/>
          <a:p>
            <a:r>
              <a:rPr lang="fr-FR" dirty="0"/>
              <a:t>Lecture de contes</a:t>
            </a:r>
          </a:p>
          <a:p>
            <a:endParaRPr lang="fr-FR" dirty="0"/>
          </a:p>
          <a:p>
            <a:r>
              <a:rPr lang="fr-FR" dirty="0"/>
              <a:t>Initiation au basket-ball</a:t>
            </a:r>
          </a:p>
          <a:p>
            <a:endParaRPr lang="fr-FR" dirty="0"/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Accès libre</a:t>
            </a:r>
            <a:r>
              <a:rPr lang="en-US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Zones animées</a:t>
            </a:r>
            <a:endParaRPr lang="en-US" b="0" i="0" dirty="0">
              <a:solidFill>
                <a:srgbClr val="000000"/>
              </a:solidFill>
              <a:effectLst/>
            </a:endParaRP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B0003522-965F-4F04-923F-BE59A5B109D2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/>
              <a:t>Quizz musical</a:t>
            </a:r>
          </a:p>
          <a:p>
            <a:endParaRPr lang="fr-FR" dirty="0"/>
          </a:p>
          <a:p>
            <a:r>
              <a:rPr lang="fr-FR" dirty="0"/>
              <a:t>Initiation au Pixel art</a:t>
            </a:r>
          </a:p>
          <a:p>
            <a:endParaRPr lang="fr-FR" dirty="0"/>
          </a:p>
          <a:p>
            <a:r>
              <a:rPr lang="fr-FR" dirty="0"/>
              <a:t>Accès libre </a:t>
            </a:r>
          </a:p>
          <a:p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boîtes</a:t>
            </a:r>
            <a:r>
              <a:rPr lang="fr-FR" dirty="0"/>
              <a:t> à jouer</a:t>
            </a: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90C5CAB3-104E-41D2-9F84-D0CD60D9A40F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>
            <a:normAutofit/>
          </a:bodyPr>
          <a:lstStyle/>
          <a:p>
            <a:pPr algn="ctr" rtl="0" fontAlgn="base"/>
            <a:r>
              <a:rPr lang="fr-FR" b="0" i="0" strike="noStrike" dirty="0">
                <a:effectLst/>
              </a:rPr>
              <a:t>Création de marques pages chat botté</a:t>
            </a:r>
          </a:p>
          <a:p>
            <a:pPr algn="ctr" rtl="0" fontAlgn="base"/>
            <a:endParaRPr lang="fr-FR" dirty="0"/>
          </a:p>
          <a:p>
            <a:pPr algn="ctr" rtl="0" fontAlgn="base"/>
            <a:r>
              <a:rPr lang="fr-FR" b="0" i="0" strike="noStrike" dirty="0">
                <a:effectLst/>
              </a:rPr>
              <a:t>Sauver la princesse</a:t>
            </a:r>
          </a:p>
          <a:p>
            <a:pPr algn="ctr" rtl="0" fontAlgn="base"/>
            <a:r>
              <a:rPr lang="fr-FR" dirty="0"/>
              <a:t>(jeu sportif)</a:t>
            </a:r>
          </a:p>
          <a:p>
            <a:pPr algn="ctr" rtl="0" fontAlgn="base"/>
            <a:endParaRPr lang="fr-FR" b="0" i="0" strike="noStrike" dirty="0">
              <a:effectLst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Accès libre</a:t>
            </a:r>
            <a:r>
              <a:rPr lang="en-US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Zones animées</a:t>
            </a:r>
            <a:endParaRPr lang="en-US" b="0" i="0" dirty="0">
              <a:solidFill>
                <a:srgbClr val="000000"/>
              </a:solidFill>
              <a:effectLst/>
            </a:endParaRP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en-US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3B774DFE-522D-4AA4-9659-B018FC2C4C8D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La </a:t>
            </a:r>
            <a:r>
              <a:rPr lang="en-US" dirty="0" err="1"/>
              <a:t>balle</a:t>
            </a:r>
            <a:r>
              <a:rPr lang="en-US" dirty="0"/>
              <a:t> </a:t>
            </a:r>
            <a:r>
              <a:rPr lang="en-US" dirty="0" err="1"/>
              <a:t>enchantée</a:t>
            </a:r>
            <a:endParaRPr lang="en-US" dirty="0"/>
          </a:p>
          <a:p>
            <a:r>
              <a:rPr lang="en-US" dirty="0"/>
              <a:t>(jeu sportif)</a:t>
            </a:r>
          </a:p>
          <a:p>
            <a:endParaRPr lang="en-US" dirty="0"/>
          </a:p>
          <a:p>
            <a:r>
              <a:rPr lang="en-US" dirty="0" err="1"/>
              <a:t>Création</a:t>
            </a:r>
            <a:r>
              <a:rPr lang="en-US" dirty="0"/>
              <a:t> d’un château </a:t>
            </a:r>
            <a:r>
              <a:rPr lang="en-US" dirty="0" err="1"/>
              <a:t>en</a:t>
            </a:r>
            <a:r>
              <a:rPr lang="en-US" dirty="0"/>
              <a:t> carton</a:t>
            </a:r>
          </a:p>
          <a:p>
            <a:endParaRPr lang="en-US" dirty="0"/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Accès libre</a:t>
            </a:r>
            <a:r>
              <a:rPr lang="en-US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Zones animées</a:t>
            </a:r>
            <a:endParaRPr lang="en-US" b="0" i="0" dirty="0">
              <a:solidFill>
                <a:srgbClr val="000000"/>
              </a:solidFill>
              <a:effectLst/>
            </a:endParaRPr>
          </a:p>
          <a:p>
            <a:endParaRPr lang="en-US" dirty="0"/>
          </a:p>
          <a:p>
            <a:endParaRPr lang="en-US" dirty="0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28520777-65B9-44FF-8DFA-7BDDFA8CEC2F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>
            <a:normAutofit/>
          </a:bodyPr>
          <a:lstStyle/>
          <a:p>
            <a:r>
              <a:rPr lang="fr-FR" dirty="0"/>
              <a:t>Fabrication de lanternes</a:t>
            </a:r>
          </a:p>
          <a:p>
            <a:endParaRPr lang="fr-FR" dirty="0"/>
          </a:p>
          <a:p>
            <a:r>
              <a:rPr lang="fr-FR" dirty="0"/>
              <a:t>Camelot junior</a:t>
            </a:r>
          </a:p>
          <a:p>
            <a:r>
              <a:rPr lang="fr-FR" dirty="0"/>
              <a:t>(jeu de société)</a:t>
            </a:r>
          </a:p>
          <a:p>
            <a:r>
              <a:rPr lang="fr-FR" dirty="0"/>
              <a:t> </a:t>
            </a: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Accès libre</a:t>
            </a:r>
            <a:r>
              <a:rPr lang="en-US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Zones animées</a:t>
            </a:r>
            <a:endParaRPr lang="en-US" b="0" i="0" dirty="0">
              <a:solidFill>
                <a:srgbClr val="000000"/>
              </a:solidFill>
              <a:effectLst/>
            </a:endParaRP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pic>
        <p:nvPicPr>
          <p:cNvPr id="11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E001F987-BE5F-97CE-2B1D-DC74BBDA3C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6" name="Image 22">
            <a:extLst>
              <a:ext uri="{FF2B5EF4-FFF2-40B4-BE49-F238E27FC236}">
                <a16:creationId xmlns:a16="http://schemas.microsoft.com/office/drawing/2014/main" id="{4A6B183C-B5E0-A40C-818A-D0872AA34E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1570280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B2F1E9AB-E351-486C-BCF2-E5D06793D3A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14400" y="1441770"/>
            <a:ext cx="1512916" cy="2323093"/>
          </a:xfrm>
        </p:spPr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b="0" i="0" dirty="0">
                <a:solidFill>
                  <a:srgbClr val="000000"/>
                </a:solidFill>
                <a:effectLst/>
              </a:rPr>
              <a:t>Création de dessous de verres</a:t>
            </a:r>
          </a:p>
          <a:p>
            <a:pPr algn="ctr" rtl="0" fontAlgn="base"/>
            <a:endParaRPr lang="fr-FR" dirty="0">
              <a:solidFill>
                <a:srgbClr val="000000"/>
              </a:solidFill>
            </a:endParaRPr>
          </a:p>
          <a:p>
            <a:pPr algn="ctr" rtl="0" fontAlgn="base"/>
            <a:r>
              <a:rPr lang="fr-FR" b="0" i="0" dirty="0">
                <a:solidFill>
                  <a:srgbClr val="000000"/>
                </a:solidFill>
                <a:effectLst/>
              </a:rPr>
              <a:t>Cycle initiation au football</a:t>
            </a:r>
          </a:p>
          <a:p>
            <a:pPr algn="ctr" rtl="0" fontAlgn="base"/>
            <a:endParaRPr lang="fr-FR" b="0" i="0" dirty="0">
              <a:solidFill>
                <a:srgbClr val="000000"/>
              </a:solidFill>
              <a:effectLst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Accès libre</a:t>
            </a:r>
            <a:r>
              <a:rPr lang="en-US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boîtes à jouer</a:t>
            </a:r>
            <a:r>
              <a:rPr lang="en-US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algn="ctr" rtl="0" fontAlgn="base"/>
            <a:r>
              <a:rPr lang="fr-FR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fr-FR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1821CEB6-482F-4B49-AAA1-790AD913A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sz="2000" dirty="0"/>
              <a:t>Accueil de loisirs maternel LES VIOLENNES</a:t>
            </a:r>
            <a:br>
              <a:rPr lang="fr-FR" sz="2000" dirty="0"/>
            </a:br>
            <a:r>
              <a:rPr lang="fr-FR" sz="2000" dirty="0"/>
              <a:t>du 30 mars au 03 avril 2026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6FEDA16-E5B0-4187-852B-8E2308AF849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anchor="t">
            <a:normAutofit/>
          </a:bodyPr>
          <a:lstStyle/>
          <a:p>
            <a:pPr algn="ctr"/>
            <a:r>
              <a:rPr lang="fr-FR" b="1" dirty="0"/>
              <a:t>Ce programme est susceptible d’être modifié. (Conditions météorologiques, demandes des enfants, fatigue du groupe, opportunités…) </a:t>
            </a:r>
          </a:p>
          <a:p>
            <a:pPr algn="ctr"/>
            <a:r>
              <a:rPr lang="fr-FR" dirty="0">
                <a:solidFill>
                  <a:srgbClr val="7030A0"/>
                </a:solidFill>
              </a:rPr>
              <a:t>* Mercredi littéraire : </a:t>
            </a:r>
            <a:r>
              <a:rPr lang="fr-FR" i="1" dirty="0">
                <a:solidFill>
                  <a:srgbClr val="7030A0"/>
                </a:solidFill>
              </a:rPr>
              <a:t>Le Seigneur des Anneaux</a:t>
            </a:r>
            <a:r>
              <a:rPr lang="fr-FR" dirty="0">
                <a:solidFill>
                  <a:srgbClr val="7030A0"/>
                </a:solidFill>
              </a:rPr>
              <a:t>, J.R.R. Tolkien</a:t>
            </a:r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60D8024-C97E-496B-873C-144E20ABB1E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>
            <a:normAutofit/>
          </a:bodyPr>
          <a:lstStyle/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 Quizz animaux de la savane</a:t>
            </a:r>
          </a:p>
          <a:p>
            <a:pPr algn="ctr" rtl="0" fontAlgn="base"/>
            <a:endParaRPr lang="fr-FR" dirty="0">
              <a:solidFill>
                <a:srgbClr val="000000"/>
              </a:solidFill>
            </a:endParaRP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Croque carotte</a:t>
            </a: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(jeu de société)</a:t>
            </a:r>
          </a:p>
          <a:p>
            <a:pPr algn="ctr" rtl="0" fontAlgn="base"/>
            <a:endParaRPr lang="fr-FR" dirty="0"/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Accès libre</a:t>
            </a:r>
            <a:r>
              <a:rPr lang="en-US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Zones animées</a:t>
            </a:r>
            <a:endParaRPr lang="en-US" b="0" i="0" dirty="0">
              <a:solidFill>
                <a:srgbClr val="000000"/>
              </a:solidFill>
              <a:effectLst/>
            </a:endParaRPr>
          </a:p>
          <a:p>
            <a:endParaRPr lang="fr-FR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5968E30-535B-4F0F-83FE-0ED4F0D9921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t">
            <a:normAutofit lnSpcReduction="10000"/>
          </a:bodyPr>
          <a:lstStyle/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Improvisation théâtrale</a:t>
            </a: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(jeu d’expression)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Poissons pêcheur</a:t>
            </a: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(jeu sportif)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Accès libre</a:t>
            </a:r>
            <a:r>
              <a:rPr lang="en-US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boîtes à jouer</a:t>
            </a:r>
            <a:endParaRPr lang="en-US" b="0" i="0" dirty="0">
              <a:solidFill>
                <a:srgbClr val="000000"/>
              </a:solidFill>
              <a:effectLst/>
            </a:endParaRPr>
          </a:p>
          <a:p>
            <a:endParaRPr lang="fr-FR" dirty="0">
              <a:latin typeface="Roboto"/>
              <a:ea typeface="Roboto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FF2A9172-6A7D-4C38-8692-875941D07BB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>
            <a:normAutofit/>
          </a:bodyPr>
          <a:lstStyle/>
          <a:p>
            <a:pPr algn="ctr" rtl="0" fontAlgn="base"/>
            <a:r>
              <a:rPr lang="fr-FR" dirty="0"/>
              <a:t>Cadres savane</a:t>
            </a:r>
          </a:p>
          <a:p>
            <a:pPr algn="ctr" rtl="0" fontAlgn="base"/>
            <a:r>
              <a:rPr lang="fr-FR" dirty="0"/>
              <a:t>(loisirs créatifs)</a:t>
            </a:r>
          </a:p>
          <a:p>
            <a:pPr algn="ctr" rtl="0" fontAlgn="base"/>
            <a:endParaRPr lang="fr-FR" dirty="0"/>
          </a:p>
          <a:p>
            <a:pPr algn="ctr" rtl="0" fontAlgn="base"/>
            <a:r>
              <a:rPr lang="fr-FR" dirty="0"/>
              <a:t>Création d’animaux en pâte à modeler</a:t>
            </a:r>
          </a:p>
          <a:p>
            <a:pPr algn="ctr" rtl="0" fontAlgn="base"/>
            <a:endParaRPr lang="fr-FR" dirty="0"/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Accès libre</a:t>
            </a:r>
            <a:r>
              <a:rPr lang="en-US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Zones animées</a:t>
            </a:r>
            <a:endParaRPr lang="en-US" b="0" i="0" dirty="0">
              <a:solidFill>
                <a:srgbClr val="000000"/>
              </a:solidFill>
              <a:effectLst/>
            </a:endParaRPr>
          </a:p>
          <a:p>
            <a:pPr algn="ctr" rtl="0" fontAlgn="base"/>
            <a:endParaRPr lang="fr-FR" dirty="0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CC60DB9E-0DE8-4726-983E-465418E1D94A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>
            <a:normAutofit/>
          </a:bodyPr>
          <a:lstStyle/>
          <a:p>
            <a:pPr algn="ctr" rtl="0" fontAlgn="base"/>
            <a:r>
              <a:rPr lang="fr-FR" b="0" i="0" dirty="0">
                <a:solidFill>
                  <a:srgbClr val="000000"/>
                </a:solidFill>
                <a:effectLst/>
              </a:rPr>
              <a:t>Statue musicale</a:t>
            </a:r>
          </a:p>
          <a:p>
            <a:pPr algn="ctr" rtl="0" fontAlgn="base"/>
            <a:endParaRPr lang="fr-FR" dirty="0">
              <a:solidFill>
                <a:srgbClr val="000000"/>
              </a:solidFill>
            </a:endParaRPr>
          </a:p>
          <a:p>
            <a:pPr algn="ctr" rtl="0" fontAlgn="base"/>
            <a:r>
              <a:rPr lang="fr-FR" b="0" i="0" dirty="0">
                <a:solidFill>
                  <a:srgbClr val="000000"/>
                </a:solidFill>
                <a:effectLst/>
              </a:rPr>
              <a:t>Dauphin Dauphine</a:t>
            </a:r>
          </a:p>
          <a:p>
            <a:pPr algn="ctr" rtl="0" fontAlgn="base"/>
            <a:r>
              <a:rPr lang="fr-FR" b="0" i="0" dirty="0">
                <a:solidFill>
                  <a:srgbClr val="000000"/>
                </a:solidFill>
                <a:effectLst/>
              </a:rPr>
              <a:t>(jeu sportif)</a:t>
            </a:r>
          </a:p>
          <a:p>
            <a:pPr algn="ctr" rtl="0" fontAlgn="base"/>
            <a:endParaRPr lang="fr-FR" b="0" i="0" dirty="0">
              <a:solidFill>
                <a:srgbClr val="000000"/>
              </a:solidFill>
              <a:effectLst/>
            </a:endParaRPr>
          </a:p>
          <a:p>
            <a:r>
              <a:rPr lang="fr-FR" dirty="0"/>
              <a:t>Accès libre </a:t>
            </a:r>
          </a:p>
          <a:p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boîtes</a:t>
            </a:r>
            <a:r>
              <a:rPr lang="fr-FR" dirty="0"/>
              <a:t> à jouer</a:t>
            </a:r>
          </a:p>
          <a:p>
            <a:pPr algn="ctr" rtl="0" fontAlgn="base"/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3EC22D83-A8FD-426C-BA28-ED63E5E5D15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>
            <a:normAutofit fontScale="92500"/>
          </a:bodyPr>
          <a:lstStyle/>
          <a:p>
            <a:r>
              <a:rPr lang="fr-FR" dirty="0"/>
              <a:t>Mime à la chaîne</a:t>
            </a:r>
          </a:p>
          <a:p>
            <a:r>
              <a:rPr lang="fr-FR" dirty="0"/>
              <a:t>(jeu d’expression)</a:t>
            </a:r>
          </a:p>
          <a:p>
            <a:endParaRPr lang="fr-FR" dirty="0"/>
          </a:p>
          <a:p>
            <a:r>
              <a:rPr lang="fr-FR" dirty="0"/>
              <a:t>Création de fruits en perle HAMA</a:t>
            </a:r>
          </a:p>
          <a:p>
            <a:endParaRPr lang="fr-FR" dirty="0"/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Accès libre</a:t>
            </a:r>
            <a:r>
              <a:rPr lang="en-US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Zones animées</a:t>
            </a:r>
            <a:endParaRPr lang="en-US" b="0" i="0" dirty="0">
              <a:solidFill>
                <a:srgbClr val="000000"/>
              </a:solidFill>
              <a:effectLst/>
            </a:endParaRP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B0003522-965F-4F04-923F-BE59A5B109D2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/>
              <a:t>Fabrication de crinières de lions</a:t>
            </a:r>
          </a:p>
          <a:p>
            <a:endParaRPr lang="fr-FR" dirty="0"/>
          </a:p>
          <a:p>
            <a:r>
              <a:rPr lang="fr-FR" dirty="0"/>
              <a:t>Balle américaine</a:t>
            </a:r>
          </a:p>
          <a:p>
            <a:r>
              <a:rPr lang="fr-FR" dirty="0"/>
              <a:t>(jeu sportif)</a:t>
            </a:r>
          </a:p>
          <a:p>
            <a:endParaRPr lang="fr-FR" dirty="0"/>
          </a:p>
          <a:p>
            <a:r>
              <a:rPr lang="fr-FR" dirty="0"/>
              <a:t>Accès libre </a:t>
            </a:r>
          </a:p>
          <a:p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boîtes</a:t>
            </a:r>
            <a:r>
              <a:rPr lang="fr-FR" dirty="0"/>
              <a:t> à jouer</a:t>
            </a: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90C5CAB3-104E-41D2-9F84-D0CD60D9A40F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>
            <a:normAutofit/>
          </a:bodyPr>
          <a:lstStyle/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Princesse, prince</a:t>
            </a: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(jeu sportif)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7030A0"/>
                </a:solidFill>
                <a:effectLst/>
              </a:rPr>
              <a:t>Création de l’anneaux uniques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Accès libre</a:t>
            </a:r>
            <a:r>
              <a:rPr lang="en-US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Zones animées</a:t>
            </a:r>
            <a:endParaRPr lang="en-US" b="0" i="0" dirty="0">
              <a:solidFill>
                <a:srgbClr val="000000"/>
              </a:solidFill>
              <a:effectLst/>
            </a:endParaRP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en-US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3B774DFE-522D-4AA4-9659-B018FC2C4C8D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>
            <a:normAutofit/>
          </a:bodyPr>
          <a:lstStyle/>
          <a:p>
            <a:pPr fontAlgn="base"/>
            <a:r>
              <a:rPr lang="fr-FR" dirty="0">
                <a:solidFill>
                  <a:srgbClr val="000000"/>
                </a:solidFill>
              </a:rPr>
              <a:t>La statue du roi</a:t>
            </a:r>
          </a:p>
          <a:p>
            <a:pPr fontAlgn="base"/>
            <a:r>
              <a:rPr lang="fr-FR" dirty="0">
                <a:solidFill>
                  <a:srgbClr val="000000"/>
                </a:solidFill>
              </a:rPr>
              <a:t>(jeu sportif)</a:t>
            </a:r>
          </a:p>
          <a:p>
            <a:pPr fontAlgn="base"/>
            <a:endParaRPr lang="fr-FR" dirty="0">
              <a:solidFill>
                <a:srgbClr val="000000"/>
              </a:solidFill>
            </a:endParaRPr>
          </a:p>
          <a:p>
            <a:pPr fontAlgn="base"/>
            <a:r>
              <a:rPr lang="fr-FR" dirty="0">
                <a:solidFill>
                  <a:srgbClr val="000000"/>
                </a:solidFill>
              </a:rPr>
              <a:t>Création de marionnettes</a:t>
            </a:r>
          </a:p>
          <a:p>
            <a:endParaRPr lang="en-US" dirty="0"/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Accès libre</a:t>
            </a:r>
            <a:r>
              <a:rPr lang="en-US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Zones animées</a:t>
            </a:r>
            <a:endParaRPr lang="en-US" b="0" i="0" dirty="0">
              <a:solidFill>
                <a:srgbClr val="000000"/>
              </a:solidFill>
              <a:effectLst/>
            </a:endParaRPr>
          </a:p>
          <a:p>
            <a:endParaRPr lang="en-US" dirty="0"/>
          </a:p>
          <a:p>
            <a:endParaRPr lang="en-US" dirty="0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28520777-65B9-44FF-8DFA-7BDDFA8CEC2F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>
            <a:normAutofit/>
          </a:bodyPr>
          <a:lstStyle/>
          <a:p>
            <a:r>
              <a:rPr lang="fr-FR" dirty="0" err="1"/>
              <a:t>Uno</a:t>
            </a:r>
            <a:endParaRPr lang="fr-FR" dirty="0"/>
          </a:p>
          <a:p>
            <a:r>
              <a:rPr lang="fr-FR" dirty="0"/>
              <a:t>(jeu de société)</a:t>
            </a:r>
          </a:p>
          <a:p>
            <a:endParaRPr lang="fr-FR" dirty="0"/>
          </a:p>
          <a:p>
            <a:r>
              <a:rPr lang="fr-FR" dirty="0"/>
              <a:t>Jeux de constructions</a:t>
            </a:r>
          </a:p>
          <a:p>
            <a:r>
              <a:rPr lang="fr-FR" dirty="0"/>
              <a:t> </a:t>
            </a: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Accès libre</a:t>
            </a:r>
            <a:r>
              <a:rPr lang="en-US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Zones animées</a:t>
            </a:r>
            <a:endParaRPr lang="en-US" b="0" i="0" dirty="0">
              <a:solidFill>
                <a:srgbClr val="000000"/>
              </a:solidFill>
              <a:effectLst/>
            </a:endParaRP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pic>
        <p:nvPicPr>
          <p:cNvPr id="11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36E51D08-EDE5-7BA4-C7BF-86DB1B37F3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6" name="Image 22">
            <a:extLst>
              <a:ext uri="{FF2B5EF4-FFF2-40B4-BE49-F238E27FC236}">
                <a16:creationId xmlns:a16="http://schemas.microsoft.com/office/drawing/2014/main" id="{8858886C-A892-CFC0-9113-B64534870D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4439021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B2F1E9AB-E351-486C-BCF2-E5D06793D3A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81150" y="1449955"/>
            <a:ext cx="1512916" cy="2323093"/>
          </a:xfrm>
        </p:spPr>
        <p:txBody>
          <a:bodyPr lIns="91440" tIns="45720" rIns="91440" bIns="45720" anchor="t">
            <a:normAutofit/>
          </a:bodyPr>
          <a:lstStyle/>
          <a:p>
            <a:pPr algn="ctr" rtl="0" fontAlgn="base"/>
            <a:endParaRPr lang="en-US" b="0" i="0" dirty="0">
              <a:solidFill>
                <a:srgbClr val="000000"/>
              </a:solidFill>
              <a:effectLst/>
            </a:endParaRPr>
          </a:p>
          <a:p>
            <a:pPr algn="ctr" rtl="0" fontAlgn="base"/>
            <a:endParaRPr lang="en-US" dirty="0">
              <a:solidFill>
                <a:srgbClr val="000000"/>
              </a:solidFill>
            </a:endParaRPr>
          </a:p>
          <a:p>
            <a:pPr algn="ctr" rtl="0" fontAlgn="base"/>
            <a:endParaRPr lang="en-US" b="0" i="0" dirty="0">
              <a:solidFill>
                <a:srgbClr val="000000"/>
              </a:solidFill>
              <a:effectLst/>
            </a:endParaRPr>
          </a:p>
          <a:p>
            <a:pPr algn="ctr" rtl="0" fontAlgn="base"/>
            <a:endParaRPr lang="en-US" dirty="0">
              <a:solidFill>
                <a:srgbClr val="000000"/>
              </a:solidFill>
            </a:endParaRPr>
          </a:p>
          <a:p>
            <a:pPr algn="ctr" rtl="0" fontAlgn="base"/>
            <a:endParaRPr lang="en-US" b="0" i="0" dirty="0">
              <a:solidFill>
                <a:srgbClr val="000000"/>
              </a:solidFill>
              <a:effectLst/>
            </a:endParaRPr>
          </a:p>
          <a:p>
            <a:pPr algn="ctr" rtl="0" fontAlgn="base"/>
            <a:r>
              <a:rPr lang="en-US" dirty="0" err="1">
                <a:solidFill>
                  <a:srgbClr val="000000"/>
                </a:solidFill>
              </a:rPr>
              <a:t>Férié</a:t>
            </a:r>
            <a:r>
              <a:rPr lang="en-US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algn="ctr" rtl="0" fontAlgn="base"/>
            <a:r>
              <a:rPr lang="fr-FR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fr-FR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1821CEB6-482F-4B49-AAA1-790AD913A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sz="2000" dirty="0"/>
              <a:t>Accueil de loisirs maternel LES VIOLENNES</a:t>
            </a:r>
            <a:br>
              <a:rPr lang="fr-FR" sz="2000" dirty="0"/>
            </a:br>
            <a:r>
              <a:rPr lang="fr-FR" sz="2000" dirty="0"/>
              <a:t>du 6 avril au 10 avril 2026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6FEDA16-E5B0-4187-852B-8E2308AF849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anchor="t">
            <a:normAutofit/>
          </a:bodyPr>
          <a:lstStyle/>
          <a:p>
            <a:pPr algn="ctr"/>
            <a:r>
              <a:rPr lang="fr-FR" b="1" dirty="0"/>
              <a:t>Ce programme est susceptible d’être modifié. (Conditions météorologiques, demandes des enfants, fatigue du groupe, opportunités…) </a:t>
            </a:r>
          </a:p>
          <a:p>
            <a:pPr algn="ctr"/>
            <a:r>
              <a:rPr lang="fr-FR" dirty="0">
                <a:solidFill>
                  <a:srgbClr val="7030A0"/>
                </a:solidFill>
              </a:rPr>
              <a:t>* Mercredi littéraire : </a:t>
            </a:r>
            <a:r>
              <a:rPr lang="fr-FR" i="1" dirty="0">
                <a:solidFill>
                  <a:srgbClr val="7030A0"/>
                </a:solidFill>
              </a:rPr>
              <a:t>Le Seigneur des Anneaux</a:t>
            </a:r>
            <a:r>
              <a:rPr lang="fr-FR" dirty="0">
                <a:solidFill>
                  <a:srgbClr val="7030A0"/>
                </a:solidFill>
              </a:rPr>
              <a:t>, J.R.R. Tolkien</a:t>
            </a:r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60D8024-C97E-496B-873C-144E20ABB1E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>
            <a:normAutofit/>
          </a:bodyPr>
          <a:lstStyle/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Férié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5968E30-535B-4F0F-83FE-0ED4F0D9921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Quizz </a:t>
            </a:r>
            <a:r>
              <a:rPr lang="fr-FR" b="0" i="0" u="none" strike="noStrike" dirty="0" err="1">
                <a:solidFill>
                  <a:srgbClr val="000000"/>
                </a:solidFill>
                <a:effectLst/>
              </a:rPr>
              <a:t>disney</a:t>
            </a:r>
            <a:endParaRPr lang="fr-FR" b="0" i="0" u="none" strike="noStrike" dirty="0">
              <a:solidFill>
                <a:srgbClr val="000000"/>
              </a:solidFill>
              <a:effectLst/>
            </a:endParaRPr>
          </a:p>
          <a:p>
            <a:pPr algn="ctr" rtl="0" fontAlgn="base"/>
            <a:endParaRPr lang="fr-FR" dirty="0">
              <a:solidFill>
                <a:srgbClr val="000000"/>
              </a:solidFill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Création de couronnes de fleurs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Accès libre</a:t>
            </a:r>
            <a:r>
              <a:rPr lang="en-US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boîtes à jouer</a:t>
            </a:r>
            <a:endParaRPr lang="en-US" b="0" i="0" dirty="0">
              <a:solidFill>
                <a:srgbClr val="000000"/>
              </a:solidFill>
              <a:effectLst/>
            </a:endParaRPr>
          </a:p>
          <a:p>
            <a:endParaRPr lang="fr-FR" dirty="0">
              <a:latin typeface="Roboto"/>
              <a:ea typeface="Roboto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FF2A9172-6A7D-4C38-8692-875941D07BB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>
            <a:normAutofit/>
          </a:bodyPr>
          <a:lstStyle/>
          <a:p>
            <a:pPr algn="ctr" rtl="0" fontAlgn="base"/>
            <a:r>
              <a:rPr lang="fr-FR" dirty="0"/>
              <a:t>Fabrication de la fresque ALOHA</a:t>
            </a:r>
          </a:p>
          <a:p>
            <a:pPr algn="ctr" rtl="0" fontAlgn="base"/>
            <a:endParaRPr lang="fr-FR" dirty="0"/>
          </a:p>
          <a:p>
            <a:pPr algn="ctr" rtl="0" fontAlgn="base"/>
            <a:r>
              <a:rPr lang="fr-FR" dirty="0"/>
              <a:t>Initiation au basket-ball</a:t>
            </a:r>
          </a:p>
          <a:p>
            <a:pPr algn="ctr" rtl="0" fontAlgn="base"/>
            <a:endParaRPr lang="fr-FR" dirty="0"/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Accès libre</a:t>
            </a:r>
            <a:r>
              <a:rPr lang="en-US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Zones animées</a:t>
            </a:r>
            <a:endParaRPr lang="en-US" b="0" i="0" dirty="0">
              <a:solidFill>
                <a:srgbClr val="000000"/>
              </a:solidFill>
              <a:effectLst/>
            </a:endParaRPr>
          </a:p>
          <a:p>
            <a:pPr algn="ctr" rtl="0" fontAlgn="base"/>
            <a:endParaRPr lang="fr-FR" dirty="0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CC60DB9E-0DE8-4726-983E-465418E1D94A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>
            <a:normAutofit/>
          </a:bodyPr>
          <a:lstStyle/>
          <a:p>
            <a:pPr algn="ctr" rtl="0" fontAlgn="base"/>
            <a:r>
              <a:rPr lang="fr-FR" b="0" i="0" dirty="0">
                <a:solidFill>
                  <a:srgbClr val="000000"/>
                </a:solidFill>
                <a:effectLst/>
              </a:rPr>
              <a:t>Puissance 4</a:t>
            </a: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(jeu de société)</a:t>
            </a:r>
          </a:p>
          <a:p>
            <a:pPr algn="ctr" rtl="0" fontAlgn="base"/>
            <a:endParaRPr lang="fr-FR" b="0" i="0" dirty="0">
              <a:solidFill>
                <a:srgbClr val="000000"/>
              </a:solidFill>
              <a:effectLst/>
            </a:endParaRPr>
          </a:p>
          <a:p>
            <a:pPr algn="ctr" rtl="0" fontAlgn="base"/>
            <a:r>
              <a:rPr lang="fr-FR" b="0" i="0" dirty="0">
                <a:solidFill>
                  <a:srgbClr val="000000"/>
                </a:solidFill>
                <a:effectLst/>
              </a:rPr>
              <a:t>Marionnettes à doigts</a:t>
            </a: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(loisirs créatifs)</a:t>
            </a:r>
          </a:p>
          <a:p>
            <a:pPr algn="ctr" rtl="0" fontAlgn="base"/>
            <a:endParaRPr lang="fr-FR" b="0" i="0" dirty="0">
              <a:solidFill>
                <a:srgbClr val="000000"/>
              </a:solidFill>
              <a:effectLst/>
            </a:endParaRPr>
          </a:p>
          <a:p>
            <a:r>
              <a:rPr lang="fr-FR" dirty="0"/>
              <a:t>Accès libre </a:t>
            </a:r>
          </a:p>
          <a:p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boîtes</a:t>
            </a:r>
            <a:r>
              <a:rPr lang="fr-FR" dirty="0"/>
              <a:t> à jouer</a:t>
            </a:r>
          </a:p>
          <a:p>
            <a:pPr algn="ctr" rtl="0" fontAlgn="base"/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3EC22D83-A8FD-426C-BA28-ED63E5E5D15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>
            <a:normAutofit/>
          </a:bodyPr>
          <a:lstStyle/>
          <a:p>
            <a:r>
              <a:rPr lang="fr-FR" dirty="0"/>
              <a:t>Fabrication d’une planche de surf</a:t>
            </a:r>
          </a:p>
          <a:p>
            <a:endParaRPr lang="fr-FR" dirty="0"/>
          </a:p>
          <a:p>
            <a:r>
              <a:rPr lang="fr-FR" dirty="0"/>
              <a:t>Tempête en mer</a:t>
            </a:r>
          </a:p>
          <a:p>
            <a:r>
              <a:rPr lang="fr-FR" dirty="0"/>
              <a:t>(jeu sportif)</a:t>
            </a:r>
          </a:p>
          <a:p>
            <a:endParaRPr lang="fr-FR" dirty="0"/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Accès libre</a:t>
            </a:r>
            <a:r>
              <a:rPr lang="en-US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Zones animées</a:t>
            </a:r>
            <a:endParaRPr lang="en-US" b="0" i="0" dirty="0">
              <a:solidFill>
                <a:srgbClr val="000000"/>
              </a:solidFill>
              <a:effectLst/>
            </a:endParaRP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B0003522-965F-4F04-923F-BE59A5B109D2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/>
              <a:t>Balle au prisonnier</a:t>
            </a:r>
          </a:p>
          <a:p>
            <a:r>
              <a:rPr lang="fr-FR" dirty="0"/>
              <a:t>(jeu sportif)</a:t>
            </a:r>
          </a:p>
          <a:p>
            <a:endParaRPr lang="fr-FR" dirty="0"/>
          </a:p>
          <a:p>
            <a:r>
              <a:rPr lang="fr-FR" dirty="0"/>
              <a:t>Fresque Disney, Marvel</a:t>
            </a:r>
          </a:p>
          <a:p>
            <a:r>
              <a:rPr lang="fr-FR" dirty="0"/>
              <a:t>(loisirs créatifs)</a:t>
            </a:r>
          </a:p>
          <a:p>
            <a:endParaRPr lang="fr-FR" dirty="0"/>
          </a:p>
          <a:p>
            <a:r>
              <a:rPr lang="fr-FR" dirty="0"/>
              <a:t>Accès libre </a:t>
            </a:r>
          </a:p>
          <a:p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boîtes</a:t>
            </a:r>
            <a:r>
              <a:rPr lang="fr-FR" dirty="0"/>
              <a:t> à jouer</a:t>
            </a: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90C5CAB3-104E-41D2-9F84-D0CD60D9A40F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Le voyage dans le pays des contes</a:t>
            </a:r>
          </a:p>
          <a:p>
            <a:r>
              <a:rPr lang="en-US" dirty="0"/>
              <a:t>(Grand jeu)</a:t>
            </a:r>
          </a:p>
          <a:p>
            <a:pPr algn="ctr" rtl="0" fontAlgn="base"/>
            <a:endParaRPr lang="fr-FR" dirty="0">
              <a:solidFill>
                <a:srgbClr val="000000"/>
              </a:solidFill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Le relai des dragons</a:t>
            </a: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(jeu sportif)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Accès libre</a:t>
            </a:r>
            <a:r>
              <a:rPr lang="en-US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Zones animées</a:t>
            </a:r>
            <a:endParaRPr lang="en-US" b="0" i="0" dirty="0">
              <a:solidFill>
                <a:srgbClr val="000000"/>
              </a:solidFill>
              <a:effectLst/>
            </a:endParaRP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en-US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3B774DFE-522D-4AA4-9659-B018FC2C4C8D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Création</a:t>
            </a:r>
            <a:r>
              <a:rPr lang="en-US" dirty="0"/>
              <a:t> d’un mini livre</a:t>
            </a:r>
          </a:p>
          <a:p>
            <a:endParaRPr lang="en-US" dirty="0"/>
          </a:p>
          <a:p>
            <a:r>
              <a:rPr lang="en-US" dirty="0"/>
              <a:t>Statue musicale</a:t>
            </a:r>
          </a:p>
          <a:p>
            <a:r>
              <a:rPr lang="en-US" dirty="0"/>
              <a:t>(jeu sportif)</a:t>
            </a:r>
          </a:p>
          <a:p>
            <a:endParaRPr lang="en-US" dirty="0"/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Accès libre</a:t>
            </a:r>
            <a:r>
              <a:rPr lang="en-US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Zones animées</a:t>
            </a:r>
            <a:endParaRPr lang="en-US" b="0" i="0" dirty="0">
              <a:solidFill>
                <a:srgbClr val="000000"/>
              </a:solidFill>
              <a:effectLst/>
            </a:endParaRPr>
          </a:p>
          <a:p>
            <a:endParaRPr lang="en-US" dirty="0"/>
          </a:p>
          <a:p>
            <a:endParaRPr lang="en-US" dirty="0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28520777-65B9-44FF-8DFA-7BDDFA8CEC2F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>
            <a:normAutofit/>
          </a:bodyPr>
          <a:lstStyle/>
          <a:p>
            <a:r>
              <a:rPr lang="fr-FR" dirty="0"/>
              <a:t>Cadres photos STITCH</a:t>
            </a:r>
          </a:p>
          <a:p>
            <a:r>
              <a:rPr lang="fr-FR" dirty="0"/>
              <a:t>(loisirs créatifs)</a:t>
            </a:r>
          </a:p>
          <a:p>
            <a:endParaRPr lang="fr-FR" dirty="0"/>
          </a:p>
          <a:p>
            <a:r>
              <a:rPr lang="fr-FR" dirty="0"/>
              <a:t> Chants</a:t>
            </a:r>
          </a:p>
          <a:p>
            <a:endParaRPr lang="fr-FR" dirty="0"/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Accès libre</a:t>
            </a:r>
            <a:r>
              <a:rPr lang="en-US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Zones animées</a:t>
            </a:r>
            <a:endParaRPr lang="en-US" b="0" i="0" dirty="0">
              <a:solidFill>
                <a:srgbClr val="000000"/>
              </a:solidFill>
              <a:effectLst/>
            </a:endParaRP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pic>
        <p:nvPicPr>
          <p:cNvPr id="11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DFF3063A-2411-AFA3-0B2E-8913BBC5CE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6" name="Image 22">
            <a:extLst>
              <a:ext uri="{FF2B5EF4-FFF2-40B4-BE49-F238E27FC236}">
                <a16:creationId xmlns:a16="http://schemas.microsoft.com/office/drawing/2014/main" id="{9E50B5F2-55F8-9358-DA99-E2C63C97E4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1440468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B2F1E9AB-E351-486C-BCF2-E5D06793D3A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14400" y="1441770"/>
            <a:ext cx="1512916" cy="2323093"/>
          </a:xfrm>
        </p:spPr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fr-FR" dirty="0">
                <a:solidFill>
                  <a:srgbClr val="000000"/>
                </a:solidFill>
              </a:rPr>
              <a:t>Monza</a:t>
            </a:r>
          </a:p>
          <a:p>
            <a:pPr fontAlgn="base"/>
            <a:r>
              <a:rPr lang="fr-FR" dirty="0">
                <a:solidFill>
                  <a:srgbClr val="000000"/>
                </a:solidFill>
              </a:rPr>
              <a:t>(jeu de société)</a:t>
            </a:r>
          </a:p>
          <a:p>
            <a:pPr fontAlgn="base"/>
            <a:endParaRPr lang="fr-FR" dirty="0">
              <a:solidFill>
                <a:srgbClr val="000000"/>
              </a:solidFill>
            </a:endParaRPr>
          </a:p>
          <a:p>
            <a:pPr fontAlgn="base"/>
            <a:r>
              <a:rPr lang="fr-FR" dirty="0">
                <a:solidFill>
                  <a:srgbClr val="000000"/>
                </a:solidFill>
              </a:rPr>
              <a:t>Cycle football</a:t>
            </a:r>
          </a:p>
          <a:p>
            <a:pPr fontAlgn="base"/>
            <a:endParaRPr lang="fr-FR" dirty="0">
              <a:solidFill>
                <a:srgbClr val="000000"/>
              </a:solidFill>
            </a:endParaRPr>
          </a:p>
          <a:p>
            <a:pPr fontAlgn="base"/>
            <a:r>
              <a:rPr lang="fr-FR" dirty="0">
                <a:solidFill>
                  <a:srgbClr val="000000"/>
                </a:solidFill>
              </a:rPr>
              <a:t>Accès libre</a:t>
            </a:r>
            <a:r>
              <a:rPr lang="en-US" dirty="0">
                <a:solidFill>
                  <a:srgbClr val="000000"/>
                </a:solidFill>
              </a:rPr>
              <a:t>​</a:t>
            </a:r>
          </a:p>
          <a:p>
            <a:pPr fontAlgn="base"/>
            <a:r>
              <a:rPr lang="fr-FR" dirty="0">
                <a:solidFill>
                  <a:srgbClr val="000000"/>
                </a:solidFill>
              </a:rPr>
              <a:t>boîtes à jouer</a:t>
            </a:r>
            <a:r>
              <a:rPr lang="en-US" dirty="0">
                <a:solidFill>
                  <a:srgbClr val="000000"/>
                </a:solidFill>
              </a:rPr>
              <a:t>​</a:t>
            </a:r>
          </a:p>
          <a:p>
            <a:pPr algn="ctr" rtl="0" fontAlgn="base"/>
            <a:endParaRPr lang="fr-FR" dirty="0">
              <a:solidFill>
                <a:srgbClr val="000000"/>
              </a:solidFill>
            </a:endParaRPr>
          </a:p>
          <a:p>
            <a:pPr algn="ctr" rtl="0" fontAlgn="base"/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1821CEB6-482F-4B49-AAA1-790AD913A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sz="2000" dirty="0"/>
              <a:t>Accueil de loisirs maternel LES VIOLENNES</a:t>
            </a:r>
            <a:br>
              <a:rPr lang="fr-FR" sz="2000" dirty="0"/>
            </a:br>
            <a:r>
              <a:rPr lang="fr-FR" sz="2000" dirty="0"/>
              <a:t>du 13 avril au 17 avril 2026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6FEDA16-E5B0-4187-852B-8E2308AF849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anchor="t">
            <a:normAutofit/>
          </a:bodyPr>
          <a:lstStyle/>
          <a:p>
            <a:pPr algn="ctr"/>
            <a:r>
              <a:rPr lang="fr-FR" b="1" dirty="0"/>
              <a:t>Ce programme est susceptible d’être modifié. (Conditions météorologiques, demandes des enfants, fatigue du groupe, opportunités…) </a:t>
            </a:r>
          </a:p>
          <a:p>
            <a:pPr algn="ctr"/>
            <a:r>
              <a:rPr lang="fr-FR" dirty="0">
                <a:solidFill>
                  <a:srgbClr val="7030A0"/>
                </a:solidFill>
              </a:rPr>
              <a:t>* Mercredi littéraire : </a:t>
            </a:r>
            <a:r>
              <a:rPr lang="fr-FR" i="1" dirty="0">
                <a:solidFill>
                  <a:srgbClr val="7030A0"/>
                </a:solidFill>
              </a:rPr>
              <a:t>Le Seigneur des Anneaux</a:t>
            </a:r>
            <a:r>
              <a:rPr lang="fr-FR" dirty="0">
                <a:solidFill>
                  <a:srgbClr val="7030A0"/>
                </a:solidFill>
              </a:rPr>
              <a:t>, J.R.R. Tolkien</a:t>
            </a:r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60D8024-C97E-496B-873C-144E20ABB1E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>
            <a:normAutofit/>
          </a:bodyPr>
          <a:lstStyle/>
          <a:p>
            <a:pPr fontAlgn="base"/>
            <a:r>
              <a:rPr lang="fr-FR" dirty="0">
                <a:solidFill>
                  <a:srgbClr val="000000"/>
                </a:solidFill>
              </a:rPr>
              <a:t> 1000 bornes</a:t>
            </a:r>
          </a:p>
          <a:p>
            <a:pPr fontAlgn="base"/>
            <a:r>
              <a:rPr lang="fr-FR" dirty="0">
                <a:solidFill>
                  <a:srgbClr val="000000"/>
                </a:solidFill>
              </a:rPr>
              <a:t>(jeu de société)</a:t>
            </a:r>
          </a:p>
          <a:p>
            <a:pPr fontAlgn="base"/>
            <a:endParaRPr lang="fr-FR" dirty="0">
              <a:solidFill>
                <a:srgbClr val="000000"/>
              </a:solidFill>
            </a:endParaRPr>
          </a:p>
          <a:p>
            <a:pPr fontAlgn="base"/>
            <a:r>
              <a:rPr lang="fr-FR" dirty="0">
                <a:solidFill>
                  <a:srgbClr val="000000"/>
                </a:solidFill>
              </a:rPr>
              <a:t>Initiation au jonglage</a:t>
            </a:r>
          </a:p>
          <a:p>
            <a:pPr fontAlgn="base"/>
            <a:endParaRPr lang="fr-FR" dirty="0"/>
          </a:p>
          <a:p>
            <a:pPr fontAlgn="base"/>
            <a:r>
              <a:rPr lang="fr-FR" dirty="0">
                <a:solidFill>
                  <a:srgbClr val="000000"/>
                </a:solidFill>
              </a:rPr>
              <a:t>Accès libre</a:t>
            </a:r>
            <a:r>
              <a:rPr lang="en-US" dirty="0">
                <a:solidFill>
                  <a:srgbClr val="000000"/>
                </a:solidFill>
              </a:rPr>
              <a:t>​</a:t>
            </a:r>
          </a:p>
          <a:p>
            <a:pPr fontAlgn="base"/>
            <a:r>
              <a:rPr lang="fr-FR" dirty="0">
                <a:solidFill>
                  <a:srgbClr val="000000"/>
                </a:solidFill>
              </a:rPr>
              <a:t>Zones animées</a:t>
            </a:r>
            <a:endParaRPr lang="en-US" dirty="0">
              <a:solidFill>
                <a:srgbClr val="000000"/>
              </a:solidFill>
            </a:endParaRP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5968E30-535B-4F0F-83FE-0ED4F0D9921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Création d’une fresque solidaire</a:t>
            </a:r>
          </a:p>
          <a:p>
            <a:pPr algn="ctr" rtl="0" fontAlgn="base"/>
            <a:endParaRPr lang="fr-FR" dirty="0">
              <a:solidFill>
                <a:srgbClr val="000000"/>
              </a:solidFill>
            </a:endParaRP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Jeux de constructions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Accès libre</a:t>
            </a:r>
            <a:r>
              <a:rPr lang="en-US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boîtes à jouer</a:t>
            </a:r>
            <a:endParaRPr lang="en-US" b="0" i="0" dirty="0">
              <a:solidFill>
                <a:srgbClr val="000000"/>
              </a:solidFill>
              <a:effectLst/>
            </a:endParaRPr>
          </a:p>
          <a:p>
            <a:endParaRPr lang="fr-FR" dirty="0">
              <a:latin typeface="Roboto"/>
              <a:ea typeface="Roboto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FF2A9172-6A7D-4C38-8692-875941D07BB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>
            <a:normAutofit lnSpcReduction="10000"/>
          </a:bodyPr>
          <a:lstStyle/>
          <a:p>
            <a:pPr algn="ctr" rtl="0" fontAlgn="base"/>
            <a:r>
              <a:rPr lang="fr-FR" dirty="0"/>
              <a:t>Puissance 4</a:t>
            </a:r>
          </a:p>
          <a:p>
            <a:pPr algn="ctr" rtl="0" fontAlgn="base"/>
            <a:r>
              <a:rPr lang="fr-FR" dirty="0"/>
              <a:t>(jeu de société)</a:t>
            </a:r>
          </a:p>
          <a:p>
            <a:pPr algn="ctr" rtl="0" fontAlgn="base"/>
            <a:endParaRPr lang="fr-FR" dirty="0"/>
          </a:p>
          <a:p>
            <a:pPr algn="ctr" rtl="0" fontAlgn="base"/>
            <a:r>
              <a:rPr lang="fr-FR" dirty="0"/>
              <a:t>Dessins sur tablette lumineuse</a:t>
            </a:r>
          </a:p>
          <a:p>
            <a:pPr algn="ctr" rtl="0" fontAlgn="base"/>
            <a:r>
              <a:rPr lang="fr-FR" dirty="0"/>
              <a:t>(loisirs créatifs)</a:t>
            </a:r>
          </a:p>
          <a:p>
            <a:pPr algn="ctr" rtl="0" fontAlgn="base"/>
            <a:endParaRPr lang="fr-FR" dirty="0"/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Accès libre</a:t>
            </a:r>
            <a:r>
              <a:rPr lang="en-US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Zones animées</a:t>
            </a:r>
            <a:endParaRPr lang="en-US" b="0" i="0" dirty="0">
              <a:solidFill>
                <a:srgbClr val="000000"/>
              </a:solidFill>
              <a:effectLst/>
            </a:endParaRPr>
          </a:p>
          <a:p>
            <a:pPr algn="ctr" rtl="0" fontAlgn="base"/>
            <a:endParaRPr lang="fr-FR" dirty="0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CC60DB9E-0DE8-4726-983E-465418E1D94A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>
            <a:normAutofit/>
          </a:bodyPr>
          <a:lstStyle/>
          <a:p>
            <a:pPr algn="ctr" rtl="0" fontAlgn="base"/>
            <a:r>
              <a:rPr lang="fr-FR" b="0" i="0" dirty="0">
                <a:solidFill>
                  <a:srgbClr val="000000"/>
                </a:solidFill>
                <a:effectLst/>
              </a:rPr>
              <a:t>Tableau mon plus beau voyage</a:t>
            </a: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(loisirs créatifs)</a:t>
            </a:r>
          </a:p>
          <a:p>
            <a:pPr algn="ctr" rtl="0" fontAlgn="base"/>
            <a:endParaRPr lang="fr-FR" b="0" i="0" dirty="0">
              <a:solidFill>
                <a:srgbClr val="000000"/>
              </a:solidFill>
              <a:effectLst/>
            </a:endParaRP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Confection de bagues en perle</a:t>
            </a:r>
          </a:p>
          <a:p>
            <a:pPr algn="ctr" rtl="0" fontAlgn="base"/>
            <a:endParaRPr lang="fr-FR" b="0" i="0" dirty="0">
              <a:solidFill>
                <a:srgbClr val="000000"/>
              </a:solidFill>
              <a:effectLst/>
            </a:endParaRPr>
          </a:p>
          <a:p>
            <a:r>
              <a:rPr lang="fr-FR" dirty="0"/>
              <a:t>Accès libre </a:t>
            </a:r>
          </a:p>
          <a:p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boîtes</a:t>
            </a:r>
            <a:r>
              <a:rPr lang="fr-FR" dirty="0"/>
              <a:t> à jouer</a:t>
            </a:r>
          </a:p>
          <a:p>
            <a:pPr algn="ctr" rtl="0" fontAlgn="base"/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3EC22D83-A8FD-426C-BA28-ED63E5E5D15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>
            <a:normAutofit/>
          </a:bodyPr>
          <a:lstStyle/>
          <a:p>
            <a:r>
              <a:rPr lang="fr-FR" dirty="0" err="1"/>
              <a:t>Uno</a:t>
            </a:r>
            <a:endParaRPr lang="fr-FR" dirty="0"/>
          </a:p>
          <a:p>
            <a:r>
              <a:rPr lang="fr-FR" dirty="0"/>
              <a:t>(jeu de société)</a:t>
            </a:r>
          </a:p>
          <a:p>
            <a:endParaRPr lang="fr-FR" dirty="0"/>
          </a:p>
          <a:p>
            <a:r>
              <a:rPr lang="fr-FR" dirty="0"/>
              <a:t>Création d’éventails en papier</a:t>
            </a:r>
          </a:p>
          <a:p>
            <a:endParaRPr lang="fr-FR" dirty="0"/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Accès libre</a:t>
            </a:r>
            <a:r>
              <a:rPr lang="en-US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Zones animées</a:t>
            </a:r>
            <a:endParaRPr lang="en-US" b="0" i="0" dirty="0">
              <a:solidFill>
                <a:srgbClr val="000000"/>
              </a:solidFill>
              <a:effectLst/>
            </a:endParaRP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B0003522-965F-4F04-923F-BE59A5B109D2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/>
              <a:t>Statue musicale</a:t>
            </a:r>
          </a:p>
          <a:p>
            <a:endParaRPr lang="fr-FR" dirty="0"/>
          </a:p>
          <a:p>
            <a:r>
              <a:rPr lang="fr-FR" dirty="0"/>
              <a:t>Initiation au dessin à la craie grasse</a:t>
            </a:r>
          </a:p>
          <a:p>
            <a:endParaRPr lang="fr-FR" dirty="0"/>
          </a:p>
          <a:p>
            <a:r>
              <a:rPr lang="fr-FR" dirty="0"/>
              <a:t>Accès libre </a:t>
            </a:r>
          </a:p>
          <a:p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boîtes</a:t>
            </a:r>
            <a:r>
              <a:rPr lang="fr-FR" dirty="0"/>
              <a:t> à jouer</a:t>
            </a: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90C5CAB3-104E-41D2-9F84-D0CD60D9A40F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>
            <a:normAutofit/>
          </a:bodyPr>
          <a:lstStyle/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Fabrication de baguettes magiques</a:t>
            </a:r>
          </a:p>
          <a:p>
            <a:pPr algn="ctr" rtl="0" fontAlgn="base"/>
            <a:endParaRPr lang="fr-FR" dirty="0">
              <a:solidFill>
                <a:srgbClr val="000000"/>
              </a:solidFill>
            </a:endParaRP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La gamelle du monstre</a:t>
            </a: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(jeu sportif)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Accès libre</a:t>
            </a:r>
            <a:r>
              <a:rPr lang="en-US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Zones animées</a:t>
            </a:r>
            <a:endParaRPr lang="en-US" b="0" i="0" dirty="0">
              <a:solidFill>
                <a:srgbClr val="000000"/>
              </a:solidFill>
              <a:effectLst/>
            </a:endParaRP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en-US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3B774DFE-522D-4AA4-9659-B018FC2C4C8D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Chasse aux </a:t>
            </a:r>
            <a:r>
              <a:rPr lang="en-US" dirty="0" err="1"/>
              <a:t>trésors</a:t>
            </a:r>
            <a:r>
              <a:rPr lang="en-US" dirty="0"/>
              <a:t> dans la </a:t>
            </a:r>
            <a:r>
              <a:rPr lang="en-US" dirty="0" err="1"/>
              <a:t>forêt</a:t>
            </a:r>
            <a:r>
              <a:rPr lang="en-US" dirty="0"/>
              <a:t> de la </a:t>
            </a:r>
            <a:r>
              <a:rPr lang="en-US" dirty="0" err="1"/>
              <a:t>vallée</a:t>
            </a:r>
            <a:r>
              <a:rPr lang="en-US" dirty="0"/>
              <a:t> de la brosse à </a:t>
            </a:r>
            <a:r>
              <a:rPr lang="fr-FR" dirty="0"/>
              <a:t>Bussy St Georges</a:t>
            </a:r>
            <a:endParaRPr lang="en-US" dirty="0"/>
          </a:p>
          <a:p>
            <a:endParaRPr lang="en-US" dirty="0"/>
          </a:p>
          <a:p>
            <a:r>
              <a:rPr lang="en-US" dirty="0"/>
              <a:t>Initiation à </a:t>
            </a:r>
            <a:r>
              <a:rPr lang="en-US" dirty="0" err="1"/>
              <a:t>l’origami</a:t>
            </a:r>
            <a:r>
              <a:rPr lang="en-US" dirty="0"/>
              <a:t> </a:t>
            </a:r>
          </a:p>
          <a:p>
            <a:endParaRPr lang="en-US" dirty="0"/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Accès libre</a:t>
            </a:r>
            <a:r>
              <a:rPr lang="en-US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Zones animées</a:t>
            </a:r>
            <a:endParaRPr lang="en-US" b="0" i="0" dirty="0">
              <a:solidFill>
                <a:srgbClr val="000000"/>
              </a:solidFill>
              <a:effectLst/>
            </a:endParaRPr>
          </a:p>
          <a:p>
            <a:endParaRPr lang="en-US" dirty="0"/>
          </a:p>
          <a:p>
            <a:endParaRPr lang="en-US" dirty="0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28520777-65B9-44FF-8DFA-7BDDFA8CEC2F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>
            <a:normAutofit/>
          </a:bodyPr>
          <a:lstStyle/>
          <a:p>
            <a:r>
              <a:rPr lang="fr-FR" dirty="0"/>
              <a:t>Quizz musical</a:t>
            </a:r>
          </a:p>
          <a:p>
            <a:endParaRPr lang="fr-FR" dirty="0"/>
          </a:p>
          <a:p>
            <a:r>
              <a:rPr lang="fr-FR" dirty="0"/>
              <a:t>Fabrication d’hélices </a:t>
            </a:r>
            <a:r>
              <a:rPr lang="fr-FR"/>
              <a:t>en papier</a:t>
            </a:r>
          </a:p>
          <a:p>
            <a:r>
              <a:rPr lang="fr-FR"/>
              <a:t> </a:t>
            </a:r>
            <a:endParaRPr lang="fr-FR" dirty="0"/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Accès libre</a:t>
            </a:r>
            <a:r>
              <a:rPr lang="en-US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Zones animées</a:t>
            </a:r>
            <a:endParaRPr lang="en-US" b="0" i="0" dirty="0">
              <a:solidFill>
                <a:srgbClr val="000000"/>
              </a:solidFill>
              <a:effectLst/>
            </a:endParaRP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pic>
        <p:nvPicPr>
          <p:cNvPr id="11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BE365BEA-774E-152D-D3E6-DC97CD2CC6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20" name="Image 22">
            <a:extLst>
              <a:ext uri="{FF2B5EF4-FFF2-40B4-BE49-F238E27FC236}">
                <a16:creationId xmlns:a16="http://schemas.microsoft.com/office/drawing/2014/main" id="{85C106B4-6B72-4BAD-A5F6-469873492A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1711365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B2F1E9AB-E351-486C-BCF2-E5D06793D3A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14400" y="1441770"/>
            <a:ext cx="1512916" cy="2323093"/>
          </a:xfrm>
        </p:spPr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Cycle Initiation Basket</a:t>
            </a:r>
          </a:p>
          <a:p>
            <a:pPr algn="ctr" rtl="0" fontAlgn="base"/>
            <a:endParaRPr lang="fr-FR" dirty="0">
              <a:solidFill>
                <a:srgbClr val="000000"/>
              </a:solidFill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Cycle confection de bijoux 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Boites à jouer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sz="1500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fr-FR" sz="1500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fr-FR" sz="15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1821CEB6-482F-4B49-AAA1-790AD913A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906000" cy="955698"/>
          </a:xfrm>
        </p:spPr>
        <p:txBody>
          <a:bodyPr wrap="square" lIns="91440" tIns="45720" rIns="91440" bIns="45720" anchor="ctr">
            <a:noAutofit/>
          </a:bodyPr>
          <a:lstStyle/>
          <a:p>
            <a:pPr algn="ctr"/>
            <a:r>
              <a:rPr lang="fr-FR" sz="2000" dirty="0">
                <a:latin typeface="The Bold Font"/>
              </a:rPr>
              <a:t>Accueil de loisirs les VIOLENNES élémentaire</a:t>
            </a:r>
            <a:br>
              <a:rPr lang="fr-FR" sz="2000" dirty="0">
                <a:latin typeface="The Bold Font"/>
              </a:rPr>
            </a:br>
            <a:r>
              <a:rPr lang="fr-FR" sz="2000" dirty="0">
                <a:latin typeface="The Bold Font"/>
              </a:rPr>
              <a:t>Du 9 mars au 13 mars  2026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6FEDA16-E5B0-4187-852B-8E2308AF849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anchor="t">
            <a:normAutofit/>
          </a:bodyPr>
          <a:lstStyle/>
          <a:p>
            <a:pPr algn="ctr"/>
            <a:r>
              <a:rPr lang="fr-FR" b="1" dirty="0"/>
              <a:t>Ce programme est susceptible d’être modifié. (Conditions météorologiques, demandes des enfants, fatigue du groupe, opportunités…) </a:t>
            </a:r>
          </a:p>
          <a:p>
            <a:pPr algn="ctr"/>
            <a:r>
              <a:rPr lang="fr-FR" dirty="0">
                <a:solidFill>
                  <a:srgbClr val="7030A0"/>
                </a:solidFill>
              </a:rPr>
              <a:t>*les mercredis littéraires: le seigneur des anneaux , J.R.R. Tolkien</a:t>
            </a:r>
          </a:p>
          <a:p>
            <a:pPr algn="ctr"/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60D8024-C97E-496B-873C-144E20ABB1E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Dessine-moi si tu peux</a:t>
            </a: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(loisirs créatifs) 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Zones animées</a:t>
            </a:r>
            <a:r>
              <a:rPr lang="en-US" sz="1500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sz="15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5968E30-535B-4F0F-83FE-0ED4F0D9921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Cycle Initiation Hockey </a:t>
            </a:r>
          </a:p>
          <a:p>
            <a:pPr algn="ctr" rtl="0" fontAlgn="base"/>
            <a:endParaRPr lang="fr-FR" dirty="0">
              <a:solidFill>
                <a:srgbClr val="000000"/>
              </a:solidFill>
            </a:endParaRPr>
          </a:p>
          <a:p>
            <a:pPr fontAlgn="base"/>
            <a:r>
              <a:rPr lang="fr-FR" dirty="0">
                <a:solidFill>
                  <a:srgbClr val="000000"/>
                </a:solidFill>
              </a:rPr>
              <a:t>L’imposteur</a:t>
            </a:r>
          </a:p>
          <a:p>
            <a:pPr fontAlgn="base"/>
            <a:r>
              <a:rPr lang="fr-FR" dirty="0">
                <a:solidFill>
                  <a:srgbClr val="000000"/>
                </a:solidFill>
              </a:rPr>
              <a:t>(jeu de société)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Boites à jouer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FF2A9172-6A7D-4C38-8692-875941D07BB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b="0" i="0" u="none" strike="noStrike" dirty="0" err="1">
                <a:solidFill>
                  <a:srgbClr val="000000"/>
                </a:solidFill>
                <a:effectLst/>
                <a:latin typeface="Roboto" pitchFamily="2" charset="0"/>
              </a:rPr>
              <a:t>Plastilin’art</a:t>
            </a:r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(loisirs créatifs) 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 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Zones animées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CC60DB9E-0DE8-4726-983E-465418E1D94A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>
            <a:normAutofit/>
          </a:bodyPr>
          <a:lstStyle/>
          <a:p>
            <a:pPr algn="ctr" rtl="0" fontAlgn="base"/>
            <a:r>
              <a:rPr lang="fr-FR" b="0" i="0" dirty="0">
                <a:solidFill>
                  <a:srgbClr val="000000"/>
                </a:solidFill>
                <a:effectLst/>
                <a:latin typeface="Roboto" pitchFamily="2" charset="0"/>
              </a:rPr>
              <a:t> </a:t>
            </a:r>
            <a:r>
              <a:rPr lang="fr-FR" dirty="0">
                <a:solidFill>
                  <a:srgbClr val="000000"/>
                </a:solidFill>
              </a:rPr>
              <a:t>Cycle 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Initiation </a:t>
            </a:r>
            <a:r>
              <a:rPr lang="fr-FR" dirty="0">
                <a:solidFill>
                  <a:srgbClr val="000000"/>
                </a:solidFill>
              </a:rPr>
              <a:t>basket </a:t>
            </a:r>
          </a:p>
          <a:p>
            <a:pPr algn="ctr" rtl="0" fontAlgn="base"/>
            <a:endParaRPr lang="fr-FR" dirty="0">
              <a:solidFill>
                <a:srgbClr val="000000"/>
              </a:solidFill>
            </a:endParaRP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Loup Garou</a:t>
            </a: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(jeu de société)</a:t>
            </a:r>
          </a:p>
          <a:p>
            <a:pPr algn="ctr" rtl="0" fontAlgn="base"/>
            <a:endParaRPr lang="fr-FR" b="0" i="0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 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Boites à jouer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/>
          </a:p>
          <a:p>
            <a:endParaRPr lang="fr-FR" dirty="0"/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3EC22D83-A8FD-426C-BA28-ED63E5E5D15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La r</a:t>
            </a:r>
            <a:r>
              <a:rPr lang="fr-FR" b="0" i="0" dirty="0">
                <a:solidFill>
                  <a:srgbClr val="000000"/>
                </a:solidFill>
                <a:effectLst/>
              </a:rPr>
              <a:t>oue de la fortune</a:t>
            </a: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(jeu de société)</a:t>
            </a:r>
            <a:endParaRPr lang="fr-FR" b="0" i="0" dirty="0">
              <a:solidFill>
                <a:srgbClr val="000000"/>
              </a:solidFill>
              <a:effectLst/>
            </a:endParaRPr>
          </a:p>
          <a:p>
            <a:pPr algn="ctr" rtl="0" fontAlgn="base"/>
            <a:endParaRPr lang="fr-FR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Zones animées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/>
          </a:p>
          <a:p>
            <a:endParaRPr lang="fr-FR" dirty="0">
              <a:cs typeface="Roboto"/>
            </a:endParaRP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B0003522-965F-4F04-923F-BE59A5B109D2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Cycle </a:t>
            </a: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Just dance</a:t>
            </a:r>
          </a:p>
          <a:p>
            <a:pPr algn="ctr" rtl="0" fontAlgn="base"/>
            <a:endParaRPr lang="fr-FR" dirty="0">
              <a:solidFill>
                <a:srgbClr val="000000"/>
              </a:solidFill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L’art du dessin</a:t>
            </a: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(loisirs créatifs)</a:t>
            </a:r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Boites à jouer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fr-FR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90C5CAB3-104E-41D2-9F84-D0CD60D9A40F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>
            <a:normAutofit fontScale="92500"/>
          </a:bodyPr>
          <a:lstStyle/>
          <a:p>
            <a:r>
              <a:rPr lang="fr-FR" dirty="0"/>
              <a:t>Jeu du labyrinthe par équipe </a:t>
            </a:r>
          </a:p>
          <a:p>
            <a:r>
              <a:rPr lang="fr-FR" dirty="0"/>
              <a:t>(jeu de stratégie)</a:t>
            </a:r>
          </a:p>
          <a:p>
            <a:endParaRPr lang="fr-FR" dirty="0"/>
          </a:p>
          <a:p>
            <a:r>
              <a:rPr lang="fr-FR" dirty="0" err="1">
                <a:solidFill>
                  <a:srgbClr val="7030A0"/>
                </a:solidFill>
              </a:rPr>
              <a:t>Pixel’art</a:t>
            </a:r>
            <a:r>
              <a:rPr lang="fr-FR" dirty="0">
                <a:solidFill>
                  <a:srgbClr val="7030A0"/>
                </a:solidFill>
              </a:rPr>
              <a:t> personnages seigneur des anneaux </a:t>
            </a:r>
          </a:p>
          <a:p>
            <a:endParaRPr lang="fr-FR" dirty="0"/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Zones animées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/>
          </a:p>
          <a:p>
            <a:endParaRPr lang="fr-FR" dirty="0"/>
          </a:p>
          <a:p>
            <a:endParaRPr lang="en-US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3B774DFE-522D-4AA4-9659-B018FC2C4C8D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>
            <a:normAutofit/>
          </a:bodyPr>
          <a:lstStyle/>
          <a:p>
            <a:r>
              <a:rPr lang="fr-FR" dirty="0"/>
              <a:t>Confection de maracas</a:t>
            </a:r>
          </a:p>
          <a:p>
            <a:endParaRPr lang="fr-FR" dirty="0"/>
          </a:p>
          <a:p>
            <a:r>
              <a:rPr lang="fr-FR" dirty="0"/>
              <a:t>Tournoi de tennis de table</a:t>
            </a:r>
          </a:p>
          <a:p>
            <a:endParaRPr lang="fr-FR" dirty="0"/>
          </a:p>
          <a:p>
            <a:pPr algn="ctr" rtl="0" fontAlgn="base"/>
            <a:r>
              <a:rPr lang="fr-FR" sz="1400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sz="1400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sz="1400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Zones animées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28520777-65B9-44FF-8DFA-7BDDFA8CEC2F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Le roi et la reine du mime </a:t>
            </a: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(jeu d’expression) 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Zones animées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/>
          </a:p>
          <a:p>
            <a:endParaRPr lang="fr-FR" dirty="0"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pic>
        <p:nvPicPr>
          <p:cNvPr id="16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3B7D6B05-E80C-4D64-CF45-4B1E2E794E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8" name="Image 22">
            <a:extLst>
              <a:ext uri="{FF2B5EF4-FFF2-40B4-BE49-F238E27FC236}">
                <a16:creationId xmlns:a16="http://schemas.microsoft.com/office/drawing/2014/main" id="{8FB153E6-D70F-0D29-4E11-28602D57D4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7925573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B2F1E9AB-E351-486C-BCF2-E5D06793D3A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14400" y="1441770"/>
            <a:ext cx="1512916" cy="2323093"/>
          </a:xfrm>
        </p:spPr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Cycle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" pitchFamily="2" charset="0"/>
                <a:ea typeface="Roboto" pitchFamily="2" charset="0"/>
                <a:cs typeface="+mn-cs"/>
              </a:rPr>
              <a:t> Initiation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 Basket</a:t>
            </a:r>
          </a:p>
          <a:p>
            <a:pPr algn="ctr" rtl="0" fontAlgn="base"/>
            <a:endParaRPr lang="fr-FR" dirty="0">
              <a:solidFill>
                <a:srgbClr val="000000"/>
              </a:solidFill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Cycle confection de bijoux 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Boites à jouer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sz="1500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fr-FR" sz="1500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fr-FR" sz="15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1821CEB6-482F-4B49-AAA1-790AD913A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906000" cy="955698"/>
          </a:xfrm>
        </p:spPr>
        <p:txBody>
          <a:bodyPr wrap="square" lIns="91440" tIns="45720" rIns="91440" bIns="45720" anchor="ctr">
            <a:noAutofit/>
          </a:bodyPr>
          <a:lstStyle/>
          <a:p>
            <a:pPr algn="ctr"/>
            <a:r>
              <a:rPr lang="fr-FR" sz="2000" dirty="0">
                <a:latin typeface="The Bold Font"/>
              </a:rPr>
              <a:t>Accueil de loisirs les VIOLENNES élémentaire</a:t>
            </a:r>
            <a:br>
              <a:rPr lang="fr-FR" sz="2000" dirty="0">
                <a:latin typeface="The Bold Font"/>
              </a:rPr>
            </a:br>
            <a:r>
              <a:rPr lang="fr-FR" sz="2000" dirty="0">
                <a:latin typeface="The Bold Font"/>
              </a:rPr>
              <a:t>Du 16 au 20 mars 2026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6FEDA16-E5B0-4187-852B-8E2308AF849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anchor="t">
            <a:normAutofit/>
          </a:bodyPr>
          <a:lstStyle/>
          <a:p>
            <a:pPr algn="ctr"/>
            <a:r>
              <a:rPr lang="fr-FR" b="1" dirty="0"/>
              <a:t>Ce programme est susceptible d’être modifié. (Conditions météorologiques, demandes des enfants, fatigue du groupe, opportunités…) </a:t>
            </a:r>
          </a:p>
          <a:p>
            <a:pPr algn="ctr"/>
            <a:r>
              <a:rPr lang="fr-FR" dirty="0">
                <a:solidFill>
                  <a:srgbClr val="7030A0"/>
                </a:solidFill>
              </a:rPr>
              <a:t>*les mercredis littéraires: le seigneur des anneaux , J.R.R. Tolkien</a:t>
            </a:r>
          </a:p>
          <a:p>
            <a:pPr algn="ctr"/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60D8024-C97E-496B-873C-144E20ABB1E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 lIns="91440" tIns="45720" rIns="91440" bIns="45720" anchor="t">
            <a:normAutofit/>
          </a:bodyPr>
          <a:lstStyle/>
          <a:p>
            <a:r>
              <a:rPr lang="fr-FR" dirty="0"/>
              <a:t>Lecture de contes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Zones animées</a:t>
            </a:r>
            <a:r>
              <a:rPr lang="en-US" sz="1500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sz="15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5968E30-535B-4F0F-83FE-0ED4F0D9921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L’art du dessin </a:t>
            </a: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(loisirs créatifs)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Cycle Initiation Hockey </a:t>
            </a:r>
          </a:p>
          <a:p>
            <a:pPr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Boites à jouer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FF2A9172-6A7D-4C38-8692-875941D07BB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Initiation au jeu du palet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Zones animées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CC60DB9E-0DE8-4726-983E-465418E1D94A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>
            <a:normAutofit/>
          </a:bodyPr>
          <a:lstStyle/>
          <a:p>
            <a:pPr fontAlgn="base"/>
            <a:r>
              <a:rPr lang="fr-FR" dirty="0">
                <a:solidFill>
                  <a:srgbClr val="000000"/>
                </a:solidFill>
              </a:rPr>
              <a:t>Cycle 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Initiation </a:t>
            </a:r>
            <a:r>
              <a:rPr lang="fr-FR" dirty="0">
                <a:solidFill>
                  <a:srgbClr val="000000"/>
                </a:solidFill>
              </a:rPr>
              <a:t>basket </a:t>
            </a:r>
          </a:p>
          <a:p>
            <a:pPr fontAlgn="base"/>
            <a:endParaRPr lang="fr-FR" dirty="0">
              <a:solidFill>
                <a:srgbClr val="000000"/>
              </a:solidFill>
            </a:endParaRPr>
          </a:p>
          <a:p>
            <a:pPr fontAlgn="base"/>
            <a:r>
              <a:rPr lang="fr-FR" b="0" i="0" dirty="0">
                <a:solidFill>
                  <a:srgbClr val="000000"/>
                </a:solidFill>
                <a:effectLst/>
              </a:rPr>
              <a:t>L’imposteur</a:t>
            </a:r>
          </a:p>
          <a:p>
            <a:pPr fontAlgn="base"/>
            <a:r>
              <a:rPr lang="fr-FR" dirty="0">
                <a:solidFill>
                  <a:srgbClr val="000000"/>
                </a:solidFill>
              </a:rPr>
              <a:t>(jeu de société)</a:t>
            </a:r>
          </a:p>
          <a:p>
            <a:pPr fontAlgn="base"/>
            <a:r>
              <a:rPr lang="fr-FR" b="0" i="0" dirty="0">
                <a:solidFill>
                  <a:srgbClr val="000000"/>
                </a:solidFill>
                <a:effectLst/>
              </a:rPr>
              <a:t> </a:t>
            </a: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Accès libre </a:t>
            </a:r>
            <a:r>
              <a:rPr lang="en-US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Boites à jouer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/>
          </a:p>
          <a:p>
            <a:endParaRPr lang="fr-FR" dirty="0"/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3EC22D83-A8FD-426C-BA28-ED63E5E5D15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b="0" i="0" dirty="0" err="1">
                <a:solidFill>
                  <a:srgbClr val="000000"/>
                </a:solidFill>
                <a:effectLst/>
              </a:rPr>
              <a:t>Plastilin’art</a:t>
            </a:r>
            <a:r>
              <a:rPr lang="fr-FR" b="0" i="0" dirty="0">
                <a:solidFill>
                  <a:srgbClr val="000000"/>
                </a:solidFill>
                <a:effectLst/>
              </a:rPr>
              <a:t> </a:t>
            </a: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(loisirs créatifs) </a:t>
            </a:r>
            <a:endParaRPr lang="fr-FR" b="0" i="0" dirty="0">
              <a:solidFill>
                <a:srgbClr val="000000"/>
              </a:solidFill>
              <a:effectLst/>
            </a:endParaRPr>
          </a:p>
          <a:p>
            <a:pPr algn="ctr" rtl="0" fontAlgn="base"/>
            <a:endParaRPr lang="fr-FR" b="0" i="0" dirty="0">
              <a:solidFill>
                <a:srgbClr val="000000"/>
              </a:solidFill>
              <a:effectLst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Zones animées</a:t>
            </a:r>
            <a:r>
              <a:rPr lang="en-US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endParaRPr lang="fr-FR" dirty="0"/>
          </a:p>
          <a:p>
            <a:endParaRPr lang="fr-FR" dirty="0">
              <a:cs typeface="Roboto"/>
            </a:endParaRP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B0003522-965F-4F04-923F-BE59A5B109D2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lIns="91440" tIns="45720" rIns="91440" bIns="45720" anchor="t">
            <a:normAutofit fontScale="92500"/>
          </a:bodyPr>
          <a:lstStyle/>
          <a:p>
            <a:pPr algn="ctr" rtl="0" fontAlgn="base"/>
            <a:r>
              <a:rPr lang="fr-FR" sz="1500" b="0" i="0" u="none" strike="noStrike" dirty="0">
                <a:solidFill>
                  <a:srgbClr val="000000"/>
                </a:solidFill>
                <a:effectLst/>
              </a:rPr>
              <a:t>Cycle </a:t>
            </a:r>
          </a:p>
          <a:p>
            <a:pPr algn="ctr" rtl="0" fontAlgn="base"/>
            <a:r>
              <a:rPr lang="fr-FR" sz="1500" b="0" i="0" u="none" strike="noStrike" dirty="0">
                <a:solidFill>
                  <a:srgbClr val="000000"/>
                </a:solidFill>
                <a:effectLst/>
              </a:rPr>
              <a:t>Just Dance</a:t>
            </a:r>
          </a:p>
          <a:p>
            <a:pPr algn="ctr" rtl="0" fontAlgn="base"/>
            <a:endParaRPr lang="fr-FR" sz="1500" b="0" i="0" u="none" strike="noStrike" dirty="0">
              <a:solidFill>
                <a:srgbClr val="000000"/>
              </a:solidFill>
              <a:effectLst/>
            </a:endParaRPr>
          </a:p>
          <a:p>
            <a:pPr algn="ctr" rtl="0" fontAlgn="base"/>
            <a:r>
              <a:rPr lang="fr-FR" sz="1500" b="0" i="0" u="none" strike="noStrike" dirty="0">
                <a:solidFill>
                  <a:srgbClr val="000000"/>
                </a:solidFill>
                <a:effectLst/>
              </a:rPr>
              <a:t>Bracelets Brésiliens </a:t>
            </a:r>
          </a:p>
          <a:p>
            <a:pPr algn="ctr" rtl="0" fontAlgn="base"/>
            <a:r>
              <a:rPr lang="fr-FR" sz="1500" b="0" i="0" u="none" strike="noStrike" dirty="0">
                <a:solidFill>
                  <a:srgbClr val="000000"/>
                </a:solidFill>
                <a:effectLst/>
              </a:rPr>
              <a:t>(loisirs créatifs)</a:t>
            </a:r>
          </a:p>
          <a:p>
            <a:pPr algn="ctr" rtl="0" fontAlgn="base"/>
            <a:endParaRPr lang="fr-FR" sz="1500" b="0" i="0" u="none" strike="noStrike" dirty="0">
              <a:solidFill>
                <a:srgbClr val="000000"/>
              </a:solidFill>
              <a:effectLst/>
            </a:endParaRPr>
          </a:p>
          <a:p>
            <a:pPr algn="ctr" rtl="0" fontAlgn="base"/>
            <a:r>
              <a:rPr lang="fr-FR" sz="1500" b="0" i="0" u="none" strike="noStrike" dirty="0">
                <a:solidFill>
                  <a:srgbClr val="000000"/>
                </a:solidFill>
                <a:effectLst/>
              </a:rPr>
              <a:t>Accès libre</a:t>
            </a:r>
            <a:r>
              <a:rPr lang="en-US" sz="1500" b="0" i="0" u="none" strike="noStrike" dirty="0">
                <a:solidFill>
                  <a:srgbClr val="000000"/>
                </a:solidFill>
                <a:effectLst/>
              </a:rPr>
              <a:t>​</a:t>
            </a:r>
            <a:r>
              <a:rPr lang="en-US" sz="15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algn="ctr" rtl="0" fontAlgn="base"/>
            <a:r>
              <a:rPr lang="fr-FR" sz="1500" b="0" i="0" u="none" strike="noStrike" dirty="0">
                <a:solidFill>
                  <a:srgbClr val="000000"/>
                </a:solidFill>
                <a:effectLst/>
              </a:rPr>
              <a:t>Boites à jouer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fr-FR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90C5CAB3-104E-41D2-9F84-D0CD60D9A40F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>
            <a:normAutofit/>
          </a:bodyPr>
          <a:lstStyle/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Débats </a:t>
            </a:r>
            <a:r>
              <a:rPr lang="fr-FR">
                <a:solidFill>
                  <a:srgbClr val="000000"/>
                </a:solidFill>
              </a:rPr>
              <a:t>philo autour </a:t>
            </a:r>
            <a:r>
              <a:rPr lang="fr-FR" dirty="0">
                <a:solidFill>
                  <a:srgbClr val="000000"/>
                </a:solidFill>
              </a:rPr>
              <a:t>de la discrimination</a:t>
            </a:r>
          </a:p>
          <a:p>
            <a:pPr algn="ctr" rtl="0" fontAlgn="base"/>
            <a:endParaRPr lang="fr-FR" dirty="0">
              <a:solidFill>
                <a:srgbClr val="000000"/>
              </a:solidFill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Jeu du serpent</a:t>
            </a: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(jeu sportif)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 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Zones animées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/>
          </a:p>
          <a:p>
            <a:endParaRPr lang="fr-FR" dirty="0"/>
          </a:p>
          <a:p>
            <a:endParaRPr lang="en-US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3B774DFE-522D-4AA4-9659-B018FC2C4C8D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>
            <a:normAutofit/>
          </a:bodyPr>
          <a:lstStyle/>
          <a:p>
            <a:r>
              <a:rPr lang="fr-FR" dirty="0"/>
              <a:t>Thèque</a:t>
            </a:r>
          </a:p>
          <a:p>
            <a:r>
              <a:rPr lang="fr-FR" dirty="0"/>
              <a:t>(jeu sportif)</a:t>
            </a:r>
          </a:p>
          <a:p>
            <a:endParaRPr lang="fr-FR" dirty="0"/>
          </a:p>
          <a:p>
            <a:r>
              <a:rPr lang="fr-FR" dirty="0"/>
              <a:t>Réalisation planches de BD</a:t>
            </a:r>
          </a:p>
          <a:p>
            <a:endParaRPr lang="fr-FR" dirty="0"/>
          </a:p>
          <a:p>
            <a:pPr algn="ctr" rtl="0" fontAlgn="base"/>
            <a:r>
              <a:rPr lang="fr-FR" sz="1400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sz="1400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sz="1400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Zones animées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28520777-65B9-44FF-8DFA-7BDDFA8CEC2F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La r</a:t>
            </a:r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oue de la fortune </a:t>
            </a: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(jeu de société)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</a:rPr>
              <a:t>Zones animées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/>
          </a:p>
          <a:p>
            <a:endParaRPr lang="fr-FR" dirty="0"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pic>
        <p:nvPicPr>
          <p:cNvPr id="16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3B7D6B05-E80C-4D64-CF45-4B1E2E794E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8" name="Image 22">
            <a:extLst>
              <a:ext uri="{FF2B5EF4-FFF2-40B4-BE49-F238E27FC236}">
                <a16:creationId xmlns:a16="http://schemas.microsoft.com/office/drawing/2014/main" id="{8FB153E6-D70F-0D29-4E11-28602D57D4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279615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B2F1E9AB-E351-486C-BCF2-E5D06793D3A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14400" y="1441770"/>
            <a:ext cx="1512916" cy="2323093"/>
          </a:xfrm>
        </p:spPr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Cycle Initiation Basket</a:t>
            </a:r>
          </a:p>
          <a:p>
            <a:pPr algn="ctr" rtl="0" fontAlgn="base"/>
            <a:endParaRPr lang="fr-FR" dirty="0">
              <a:solidFill>
                <a:srgbClr val="000000"/>
              </a:solidFill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Cycle confection de bijoux 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Boites à jouer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sz="1500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fr-FR" sz="1500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fr-FR" sz="15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1821CEB6-482F-4B49-AAA1-790AD913A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906000" cy="955698"/>
          </a:xfrm>
        </p:spPr>
        <p:txBody>
          <a:bodyPr wrap="square" lIns="91440" tIns="45720" rIns="91440" bIns="45720" anchor="ctr">
            <a:noAutofit/>
          </a:bodyPr>
          <a:lstStyle/>
          <a:p>
            <a:pPr algn="ctr"/>
            <a:r>
              <a:rPr lang="fr-FR" sz="2000" dirty="0">
                <a:latin typeface="The Bold Font"/>
              </a:rPr>
              <a:t>Accueil de loisirs les VIOLENNES élémentaire</a:t>
            </a:r>
            <a:br>
              <a:rPr lang="fr-FR" sz="2000" dirty="0">
                <a:latin typeface="The Bold Font"/>
              </a:rPr>
            </a:br>
            <a:r>
              <a:rPr lang="fr-FR" sz="2000" dirty="0">
                <a:latin typeface="The Bold Font"/>
              </a:rPr>
              <a:t>Du 23 au 27 mars  2026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6FEDA16-E5B0-4187-852B-8E2308AF849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anchor="t">
            <a:normAutofit/>
          </a:bodyPr>
          <a:lstStyle/>
          <a:p>
            <a:pPr algn="ctr"/>
            <a:r>
              <a:rPr lang="fr-FR" b="1" dirty="0"/>
              <a:t>Ce programme est susceptible d’être modifié. (Conditions météorologiques, demandes des enfants, fatigue du groupe, opportunités…) </a:t>
            </a:r>
          </a:p>
          <a:p>
            <a:pPr algn="ctr"/>
            <a:r>
              <a:rPr lang="fr-FR" dirty="0">
                <a:solidFill>
                  <a:srgbClr val="7030A0"/>
                </a:solidFill>
              </a:rPr>
              <a:t>*les mercredis littéraires: le seigneur des anneaux , J.R.R. Tolkien</a:t>
            </a:r>
          </a:p>
          <a:p>
            <a:pPr algn="ctr"/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60D8024-C97E-496B-873C-144E20ABB1E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Initiation Hockey en salle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Zones animées</a:t>
            </a:r>
            <a:r>
              <a:rPr lang="en-US" sz="1500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sz="15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5968E30-535B-4F0F-83FE-0ED4F0D9921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lIns="91440" tIns="45720" rIns="91440" bIns="45720" anchor="t">
            <a:normAutofit/>
          </a:bodyPr>
          <a:lstStyle/>
          <a:p>
            <a:pPr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Cycle Initiation Hockey </a:t>
            </a:r>
          </a:p>
          <a:p>
            <a:pPr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fontAlgn="base"/>
            <a:r>
              <a:rPr lang="fr-FR" dirty="0">
                <a:solidFill>
                  <a:srgbClr val="000000"/>
                </a:solidFill>
              </a:rPr>
              <a:t>Tableaux fils tendu</a:t>
            </a:r>
          </a:p>
          <a:p>
            <a:pPr fontAlgn="base"/>
            <a:r>
              <a:rPr lang="fr-FR" dirty="0">
                <a:solidFill>
                  <a:srgbClr val="000000"/>
                </a:solidFill>
              </a:rPr>
              <a:t>(loisirs créatifs)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Boites à jouer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FF2A9172-6A7D-4C38-8692-875941D07BB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Cartes aux trésors</a:t>
            </a: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 One </a:t>
            </a:r>
            <a:r>
              <a:rPr lang="fr-FR" dirty="0">
                <a:solidFill>
                  <a:srgbClr val="000000"/>
                </a:solidFill>
              </a:rPr>
              <a:t>P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iece</a:t>
            </a: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(loisirs créatifs) </a:t>
            </a:r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Zones animées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>
              <a:cs typeface="Roboto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CC60DB9E-0DE8-4726-983E-465418E1D94A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>
            <a:normAutofit/>
          </a:bodyPr>
          <a:lstStyle/>
          <a:p>
            <a:pPr fontAlgn="base"/>
            <a:r>
              <a:rPr lang="fr-FR" dirty="0">
                <a:solidFill>
                  <a:srgbClr val="000000"/>
                </a:solidFill>
              </a:rPr>
              <a:t>Cycle</a:t>
            </a:r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 Initiation</a:t>
            </a:r>
            <a:r>
              <a:rPr lang="fr-FR" dirty="0">
                <a:solidFill>
                  <a:srgbClr val="000000"/>
                </a:solidFill>
              </a:rPr>
              <a:t> basket </a:t>
            </a:r>
          </a:p>
          <a:p>
            <a:pPr algn="ctr" rtl="0" fontAlgn="base"/>
            <a:endParaRPr lang="fr-FR" b="0" i="0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dirty="0">
                <a:solidFill>
                  <a:srgbClr val="000000"/>
                </a:solidFill>
                <a:effectLst/>
                <a:latin typeface="Roboto" pitchFamily="2" charset="0"/>
              </a:rPr>
              <a:t>Concour</a:t>
            </a:r>
            <a:r>
              <a:rPr lang="fr-FR" dirty="0">
                <a:solidFill>
                  <a:srgbClr val="000000"/>
                </a:solidFill>
              </a:rPr>
              <a:t>s de tour de </a:t>
            </a:r>
            <a:r>
              <a:rPr lang="fr-FR" dirty="0" err="1">
                <a:solidFill>
                  <a:srgbClr val="000000"/>
                </a:solidFill>
              </a:rPr>
              <a:t>kappla</a:t>
            </a:r>
            <a:r>
              <a:rPr lang="fr-FR" dirty="0">
                <a:solidFill>
                  <a:srgbClr val="000000"/>
                </a:solidFill>
              </a:rPr>
              <a:t> </a:t>
            </a:r>
          </a:p>
          <a:p>
            <a:pPr algn="ctr" rtl="0" fontAlgn="base"/>
            <a:endParaRPr lang="fr-FR" b="0" i="0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 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Boites à jouer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/>
          </a:p>
          <a:p>
            <a:endParaRPr lang="fr-FR" dirty="0"/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3EC22D83-A8FD-426C-BA28-ED63E5E5D15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Initiation au t</a:t>
            </a:r>
            <a:r>
              <a:rPr lang="fr-FR" b="0" i="0" dirty="0">
                <a:solidFill>
                  <a:srgbClr val="000000"/>
                </a:solidFill>
                <a:effectLst/>
              </a:rPr>
              <a:t>ir à l’arc</a:t>
            </a:r>
            <a:endParaRPr lang="fr-FR" dirty="0">
              <a:solidFill>
                <a:srgbClr val="000000"/>
              </a:solidFill>
            </a:endParaRPr>
          </a:p>
          <a:p>
            <a:pPr algn="ctr" rtl="0" fontAlgn="base"/>
            <a:endParaRPr lang="fr-FR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Zones animées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/>
          </a:p>
          <a:p>
            <a:endParaRPr lang="fr-FR" dirty="0">
              <a:cs typeface="Roboto"/>
            </a:endParaRP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B0003522-965F-4F04-923F-BE59A5B109D2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Cycle </a:t>
            </a: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Just dance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dirty="0" err="1">
                <a:solidFill>
                  <a:srgbClr val="000000"/>
                </a:solidFill>
                <a:effectLst/>
                <a:latin typeface="Roboto" pitchFamily="2" charset="0"/>
              </a:rPr>
              <a:t>Wish</a:t>
            </a:r>
            <a:r>
              <a:rPr lang="fr-FR" b="0" i="0" dirty="0">
                <a:solidFill>
                  <a:srgbClr val="000000"/>
                </a:solidFill>
                <a:effectLst/>
                <a:latin typeface="Roboto" pitchFamily="2" charset="0"/>
              </a:rPr>
              <a:t> </a:t>
            </a: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(jeu de rapidité)</a:t>
            </a:r>
            <a:endParaRPr lang="fr-FR" b="0" i="0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Boites à jouer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fr-FR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90C5CAB3-104E-41D2-9F84-D0CD60D9A40F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>
            <a:normAutofit/>
          </a:bodyPr>
          <a:lstStyle/>
          <a:p>
            <a:r>
              <a:rPr lang="fr-FR" dirty="0"/>
              <a:t>Initiation à l’origami</a:t>
            </a:r>
          </a:p>
          <a:p>
            <a:endParaRPr lang="fr-FR" dirty="0"/>
          </a:p>
          <a:p>
            <a:r>
              <a:rPr lang="fr-FR" dirty="0"/>
              <a:t>Tempête en mer</a:t>
            </a:r>
          </a:p>
          <a:p>
            <a:r>
              <a:rPr lang="fr-FR" dirty="0"/>
              <a:t>(jeu sportif)</a:t>
            </a:r>
          </a:p>
          <a:p>
            <a:endParaRPr lang="fr-FR" dirty="0"/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Zones animées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/>
          </a:p>
          <a:p>
            <a:endParaRPr lang="fr-FR" dirty="0"/>
          </a:p>
          <a:p>
            <a:endParaRPr lang="en-US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3B774DFE-522D-4AA4-9659-B018FC2C4C8D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>
            <a:normAutofit/>
          </a:bodyPr>
          <a:lstStyle/>
          <a:p>
            <a:r>
              <a:rPr lang="fr-FR" dirty="0">
                <a:solidFill>
                  <a:srgbClr val="7030A0"/>
                </a:solidFill>
              </a:rPr>
              <a:t>Fabrication de cartes de la terre du milieu </a:t>
            </a:r>
          </a:p>
          <a:p>
            <a:endParaRPr lang="fr-FR" dirty="0"/>
          </a:p>
          <a:p>
            <a:r>
              <a:rPr lang="fr-FR" dirty="0"/>
              <a:t>Loup garou</a:t>
            </a:r>
          </a:p>
          <a:p>
            <a:r>
              <a:rPr lang="fr-FR" dirty="0"/>
              <a:t>(jeu de société)</a:t>
            </a:r>
          </a:p>
          <a:p>
            <a:endParaRPr lang="fr-FR" dirty="0"/>
          </a:p>
          <a:p>
            <a:pPr algn="ctr" rtl="0" fontAlgn="base"/>
            <a:r>
              <a:rPr lang="fr-FR" sz="1400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sz="1400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sz="1400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Zones animées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28520777-65B9-44FF-8DFA-7BDDFA8CEC2F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 lIns="91440" tIns="45720" rIns="91440" bIns="45720" anchor="t">
            <a:normAutofit/>
          </a:bodyPr>
          <a:lstStyle/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Art du modelage </a:t>
            </a:r>
          </a:p>
          <a:p>
            <a:pPr algn="ctr" rtl="0" fontAlgn="base"/>
            <a:r>
              <a:rPr lang="fr-FR" dirty="0">
                <a:solidFill>
                  <a:srgbClr val="000000"/>
                </a:solidFill>
              </a:rPr>
              <a:t>(loisirs créatifs) </a:t>
            </a:r>
          </a:p>
          <a:p>
            <a:pPr algn="ctr" rtl="0" fontAlgn="base"/>
            <a:endParaRPr lang="fr-FR" b="0" i="0" u="none" strike="noStrike" dirty="0">
              <a:solidFill>
                <a:srgbClr val="000000"/>
              </a:solidFill>
              <a:effectLst/>
              <a:latin typeface="Roboto" pitchFamily="2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Accès libre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fr-FR" b="0" i="0" u="none" strike="noStrike" dirty="0">
                <a:solidFill>
                  <a:srgbClr val="000000"/>
                </a:solidFill>
                <a:effectLst/>
                <a:latin typeface="Roboto" pitchFamily="2" charset="0"/>
              </a:rPr>
              <a:t>Zones animées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itchFamily="2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fr-FR" dirty="0"/>
          </a:p>
          <a:p>
            <a:endParaRPr lang="fr-FR" dirty="0">
              <a:cs typeface="Roboto"/>
            </a:endParaRPr>
          </a:p>
          <a:p>
            <a:endParaRPr lang="fr-FR" dirty="0">
              <a:latin typeface="Roboto"/>
              <a:ea typeface="Roboto"/>
              <a:cs typeface="Roboto"/>
            </a:endParaRPr>
          </a:p>
        </p:txBody>
      </p:sp>
      <p:pic>
        <p:nvPicPr>
          <p:cNvPr id="16" name="Image 17" descr="Une image contenant logo, Police, Graphique, symbole&#10;&#10;Description générée automatiquement">
            <a:extLst>
              <a:ext uri="{FF2B5EF4-FFF2-40B4-BE49-F238E27FC236}">
                <a16:creationId xmlns:a16="http://schemas.microsoft.com/office/drawing/2014/main" id="{3B7D6B05-E80C-4D64-CF45-4B1E2E794E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292" y="97319"/>
            <a:ext cx="700860" cy="731071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  <p:pic>
        <p:nvPicPr>
          <p:cNvPr id="18" name="Image 22">
            <a:extLst>
              <a:ext uri="{FF2B5EF4-FFF2-40B4-BE49-F238E27FC236}">
                <a16:creationId xmlns:a16="http://schemas.microsoft.com/office/drawing/2014/main" id="{8FB153E6-D70F-0D29-4E11-28602D57D4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1964" y="102842"/>
            <a:ext cx="871807" cy="731584"/>
          </a:xfrm>
          <a:prstGeom prst="rect">
            <a:avLst/>
          </a:prstGeom>
          <a:noFill/>
          <a:ln cap="flat">
            <a:noFill/>
          </a:ln>
          <a:effectLst>
            <a:outerShdw dist="22997" dir="5400000" algn="tl">
              <a:srgbClr val="000000">
                <a:alpha val="3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54467721"/>
      </p:ext>
    </p:extLst>
  </p:cSld>
  <p:clrMapOvr>
    <a:masterClrMapping/>
  </p:clrMapOvr>
</p:sld>
</file>

<file path=ppt/theme/theme1.xml><?xml version="1.0" encoding="utf-8"?>
<a:theme xmlns:a="http://schemas.openxmlformats.org/drawingml/2006/main" name="Programmes Hebdo">
  <a:themeElements>
    <a:clrScheme name="ifac2">
      <a:dk1>
        <a:srgbClr val="000000"/>
      </a:dk1>
      <a:lt1>
        <a:srgbClr val="FFFFFE"/>
      </a:lt1>
      <a:dk2>
        <a:srgbClr val="6B3304"/>
      </a:dk2>
      <a:lt2>
        <a:srgbClr val="ABA28A"/>
      </a:lt2>
      <a:accent1>
        <a:srgbClr val="0A5797"/>
      </a:accent1>
      <a:accent2>
        <a:srgbClr val="8A8368"/>
      </a:accent2>
      <a:accent3>
        <a:srgbClr val="F49F0D"/>
      </a:accent3>
      <a:accent4>
        <a:srgbClr val="BBCC00"/>
      </a:accent4>
      <a:accent5>
        <a:srgbClr val="47001F"/>
      </a:accent5>
      <a:accent6>
        <a:srgbClr val="ABA28A"/>
      </a:accent6>
      <a:hlink>
        <a:srgbClr val="0A5797"/>
      </a:hlink>
      <a:folHlink>
        <a:srgbClr val="80008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gramme 1 semaine" id="{CFD8B1DD-A60E-412A-BC88-A4B78812F572}" vid="{BB1B9AA4-C42E-438C-978D-D97AA5556B16}"/>
    </a:ext>
  </a:extLst>
</a:theme>
</file>

<file path=ppt/theme/theme2.xml><?xml version="1.0" encoding="utf-8"?>
<a:theme xmlns:a="http://schemas.openxmlformats.org/drawingml/2006/main" name="Hebdo Periscolaire ">
  <a:themeElements>
    <a:clrScheme name="ifac2">
      <a:dk1>
        <a:srgbClr val="000000"/>
      </a:dk1>
      <a:lt1>
        <a:srgbClr val="FFFFFE"/>
      </a:lt1>
      <a:dk2>
        <a:srgbClr val="6B3304"/>
      </a:dk2>
      <a:lt2>
        <a:srgbClr val="ABA28A"/>
      </a:lt2>
      <a:accent1>
        <a:srgbClr val="0A5797"/>
      </a:accent1>
      <a:accent2>
        <a:srgbClr val="8A8368"/>
      </a:accent2>
      <a:accent3>
        <a:srgbClr val="F49F0D"/>
      </a:accent3>
      <a:accent4>
        <a:srgbClr val="BBCC00"/>
      </a:accent4>
      <a:accent5>
        <a:srgbClr val="47001F"/>
      </a:accent5>
      <a:accent6>
        <a:srgbClr val="ABA28A"/>
      </a:accent6>
      <a:hlink>
        <a:srgbClr val="0A5797"/>
      </a:hlink>
      <a:folHlink>
        <a:srgbClr val="80008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gramme 1 semaine" id="{CFD8B1DD-A60E-412A-BC88-A4B78812F572}" vid="{BB1B9AA4-C42E-438C-978D-D97AA5556B16}"/>
    </a:ext>
  </a:extLst>
</a:theme>
</file>

<file path=ppt/theme/theme3.xml><?xml version="1.0" encoding="utf-8"?>
<a:theme xmlns:a="http://schemas.openxmlformats.org/drawingml/2006/main" name="hebdo perisco">
  <a:themeElements>
    <a:clrScheme name="ifac2">
      <a:dk1>
        <a:srgbClr val="000000"/>
      </a:dk1>
      <a:lt1>
        <a:srgbClr val="FFFFFE"/>
      </a:lt1>
      <a:dk2>
        <a:srgbClr val="6B3304"/>
      </a:dk2>
      <a:lt2>
        <a:srgbClr val="ABA28A"/>
      </a:lt2>
      <a:accent1>
        <a:srgbClr val="0A5797"/>
      </a:accent1>
      <a:accent2>
        <a:srgbClr val="8A8368"/>
      </a:accent2>
      <a:accent3>
        <a:srgbClr val="F49F0D"/>
      </a:accent3>
      <a:accent4>
        <a:srgbClr val="BBCC00"/>
      </a:accent4>
      <a:accent5>
        <a:srgbClr val="47001F"/>
      </a:accent5>
      <a:accent6>
        <a:srgbClr val="ABA28A"/>
      </a:accent6>
      <a:hlink>
        <a:srgbClr val="0A5797"/>
      </a:hlink>
      <a:folHlink>
        <a:srgbClr val="80008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gramme 1 semaine" id="{CFD8B1DD-A60E-412A-BC88-A4B78812F572}" vid="{BB1B9AA4-C42E-438C-978D-D97AA5556B16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1096c4f5-75bd-4f2c-8809-f189bf3db242">
      <UserInfo>
        <DisplayName/>
        <AccountId xsi:nil="true"/>
        <AccountType/>
      </UserInfo>
    </SharedWithUsers>
    <TaxCatchAll xmlns="1096c4f5-75bd-4f2c-8809-f189bf3db242" xsi:nil="true"/>
    <lcf76f155ced4ddcb4097134ff3c332f xmlns="73fdfa78-348b-4177-aa5a-16ff7b86527f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9BCF9F87B7CC6418257B1E74FF6E462" ma:contentTypeVersion="18" ma:contentTypeDescription="Crée un document." ma:contentTypeScope="" ma:versionID="10f25c5b8938e1cf300f5e595dec3e27">
  <xsd:schema xmlns:xsd="http://www.w3.org/2001/XMLSchema" xmlns:xs="http://www.w3.org/2001/XMLSchema" xmlns:p="http://schemas.microsoft.com/office/2006/metadata/properties" xmlns:ns2="73fdfa78-348b-4177-aa5a-16ff7b86527f" xmlns:ns3="1096c4f5-75bd-4f2c-8809-f189bf3db242" targetNamespace="http://schemas.microsoft.com/office/2006/metadata/properties" ma:root="true" ma:fieldsID="ce533a0b9cce5e70f55e934c38dfbd87" ns2:_="" ns3:_="">
    <xsd:import namespace="73fdfa78-348b-4177-aa5a-16ff7b86527f"/>
    <xsd:import namespace="1096c4f5-75bd-4f2c-8809-f189bf3db24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fdfa78-348b-4177-aa5a-16ff7b8652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0" nillable="true" ma:taxonomy="true" ma:internalName="lcf76f155ced4ddcb4097134ff3c332f" ma:taxonomyFieldName="MediaServiceImageTags" ma:displayName="Balises d’images" ma:readOnly="false" ma:fieldId="{5cf76f15-5ced-4ddc-b409-7134ff3c332f}" ma:taxonomyMulti="true" ma:sspId="fbfdff8c-86ec-4aec-9071-316ec7f71b9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96c4f5-75bd-4f2c-8809-f189bf3db242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8539287d-3700-4e53-806c-818617a27707}" ma:internalName="TaxCatchAll" ma:showField="CatchAllData" ma:web="1096c4f5-75bd-4f2c-8809-f189bf3db24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6ACB0E3-CCCA-4B86-A16E-729EAE604BE7}">
  <ds:schemaRefs>
    <ds:schemaRef ds:uri="http://purl.org/dc/terms/"/>
    <ds:schemaRef ds:uri="http://purl.org/dc/elements/1.1/"/>
    <ds:schemaRef ds:uri="http://www.w3.org/XML/1998/namespace"/>
    <ds:schemaRef ds:uri="http://schemas.microsoft.com/office/2006/metadata/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1096c4f5-75bd-4f2c-8809-f189bf3db242"/>
    <ds:schemaRef ds:uri="73fdfa78-348b-4177-aa5a-16ff7b86527f"/>
  </ds:schemaRefs>
</ds:datastoreItem>
</file>

<file path=customXml/itemProps2.xml><?xml version="1.0" encoding="utf-8"?>
<ds:datastoreItem xmlns:ds="http://schemas.openxmlformats.org/officeDocument/2006/customXml" ds:itemID="{9DF3E4A5-5B8E-42F5-B67D-FC6FF983EC2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3fdfa78-348b-4177-aa5a-16ff7b86527f"/>
    <ds:schemaRef ds:uri="1096c4f5-75bd-4f2c-8809-f189bf3db24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F890ED9-AAC3-4FE7-A8B0-E3993105389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Programme%205%20Mercredis%20</Template>
  <TotalTime>14973</TotalTime>
  <Words>2471</Words>
  <Application>Microsoft Office PowerPoint</Application>
  <PresentationFormat>Format A4 (210 x 297 mm)</PresentationFormat>
  <Paragraphs>892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12</vt:i4>
      </vt:variant>
    </vt:vector>
  </HeadingPairs>
  <TitlesOfParts>
    <vt:vector size="20" baseType="lpstr">
      <vt:lpstr>Arial</vt:lpstr>
      <vt:lpstr>Roboto</vt:lpstr>
      <vt:lpstr>Roboto Bk</vt:lpstr>
      <vt:lpstr>Segoe UI</vt:lpstr>
      <vt:lpstr>The Bold Font</vt:lpstr>
      <vt:lpstr>Programmes Hebdo</vt:lpstr>
      <vt:lpstr>Hebdo Periscolaire </vt:lpstr>
      <vt:lpstr>hebdo perisco</vt:lpstr>
      <vt:lpstr>Accueil de loisirs maternel LES VIOLENNES du 9 mars au 13 mars 2026</vt:lpstr>
      <vt:lpstr>Accueil de loisirs maternel LES VIOLENNES du 16 mars au 20 mars 2026</vt:lpstr>
      <vt:lpstr>Accueil de loisirs maternel LES VIOLENNES du 23 mars au 27 mars 2026</vt:lpstr>
      <vt:lpstr>Accueil de loisirs maternel LES VIOLENNES du 30 mars au 03 avril 2026</vt:lpstr>
      <vt:lpstr>Accueil de loisirs maternel LES VIOLENNES du 6 avril au 10 avril 2026</vt:lpstr>
      <vt:lpstr>Accueil de loisirs maternel LES VIOLENNES du 13 avril au 17 avril 2026</vt:lpstr>
      <vt:lpstr>Accueil de loisirs les VIOLENNES élémentaire Du 9 mars au 13 mars  2026</vt:lpstr>
      <vt:lpstr>Accueil de loisirs les VIOLENNES élémentaire Du 16 au 20 mars 2026</vt:lpstr>
      <vt:lpstr>Accueil de loisirs les VIOLENNES élémentaire Du 23 au 27 mars  2026</vt:lpstr>
      <vt:lpstr>Accueil de loisirs les VIOLENNES élémentaire Du 30 mars au 03 avril 2026</vt:lpstr>
      <vt:lpstr>Accueil de loisirs les VIOLENNES élémentaire Du 06 au 10 avril 2026</vt:lpstr>
      <vt:lpstr>Accueil de loisirs les VIOLENNES élémentaire Du 13 au 17 avril 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Méghann FOUERE</dc:creator>
  <cp:lastModifiedBy>Mélanie DEL VECCHIO</cp:lastModifiedBy>
  <cp:revision>357</cp:revision>
  <cp:lastPrinted>2016-05-02T07:19:59Z</cp:lastPrinted>
  <dcterms:created xsi:type="dcterms:W3CDTF">2017-10-10T15:02:29Z</dcterms:created>
  <dcterms:modified xsi:type="dcterms:W3CDTF">2026-03-05T09:16:18Z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0x010100D9BCF9F87B7CC6418257B1E74FF6E462</vt:lpwstr>
  </property>
  <property fmtid="{D5CDD505-2E9C-101B-9397-08002B2CF9AE}" pid="3" name="Order">
    <vt:r8>342600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ComplianceAssetId">
    <vt:lpwstr/>
  </property>
  <property fmtid="{D5CDD505-2E9C-101B-9397-08002B2CF9AE}" pid="7" name="TemplateUrl">
    <vt:lpwstr/>
  </property>
  <property fmtid="{D5CDD505-2E9C-101B-9397-08002B2CF9AE}" pid="8" name="_ExtendedDescription">
    <vt:lpwstr/>
  </property>
  <property fmtid="{D5CDD505-2E9C-101B-9397-08002B2CF9AE}" pid="9" name="TriggerFlowInfo">
    <vt:lpwstr/>
  </property>
  <property fmtid="{D5CDD505-2E9C-101B-9397-08002B2CF9AE}" pid="10" name="lien hyper texte">
    <vt:lpwstr>, </vt:lpwstr>
  </property>
  <property fmtid="{D5CDD505-2E9C-101B-9397-08002B2CF9AE}" pid="11" name="MediaServiceImageTags">
    <vt:lpwstr/>
  </property>
</Properties>
</file>