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4"/>
    <p:sldMasterId id="2147483674" r:id="rId5"/>
    <p:sldMasterId id="2147483677" r:id="rId6"/>
  </p:sldMasterIdLst>
  <p:sldIdLst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906000" cy="6858000" type="A4"/>
  <p:notesSz cx="6858000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1B8185C-3CA7-C45A-5ED6-CBEACB9D659D}" name="Mélanie DEL VECCHIO" initials="MD" userId="S::melanie.chrismant@dso.ifac.asso.fr::e388e2b4-5ba9-4f80-b035-a40e534a0cba" providerId="AD"/>
  <p188:author id="{97D866FC-D212-A57E-EDC2-A525502D3D6E}" name="Gladys PRECHEUR" initials="GP" userId="S::gladys.precheur@dso.ifac.asso.fr::115f1418-490c-4b7a-865b-26f86bdc60d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cole le Clos Saint-Georges" initials="ElCS" lastIdx="1" clrIdx="0">
    <p:extLst>
      <p:ext uri="{19B8F6BF-5375-455C-9EA6-DF929625EA0E}">
        <p15:presenceInfo xmlns:p15="http://schemas.microsoft.com/office/powerpoint/2012/main" userId="Ecole le Clos Saint-Georges" providerId="None"/>
      </p:ext>
    </p:extLst>
  </p:cmAuthor>
  <p:cmAuthor id="2" name="Mélanie CHRISMANT" initials="MC" lastIdx="6" clrIdx="1">
    <p:extLst>
      <p:ext uri="{19B8F6BF-5375-455C-9EA6-DF929625EA0E}">
        <p15:presenceInfo xmlns:p15="http://schemas.microsoft.com/office/powerpoint/2012/main" userId="Mélanie CHRISMAN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7387"/>
    <a:srgbClr val="EEECE8"/>
    <a:srgbClr val="FAFFC2"/>
    <a:srgbClr val="BB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1537A0-E1C2-47DE-B4B3-F247DD2EF974}" v="12" dt="2026-01-28T14:01:53.9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5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lundi-vendr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172092" y="1016206"/>
            <a:ext cx="1596044" cy="24355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LUNDI</a:t>
            </a:r>
          </a:p>
        </p:txBody>
      </p:sp>
      <p:sp>
        <p:nvSpPr>
          <p:cNvPr id="25" name="Rectangle 24"/>
          <p:cNvSpPr/>
          <p:nvPr userDrawn="1"/>
        </p:nvSpPr>
        <p:spPr>
          <a:xfrm>
            <a:off x="2902933" y="1011389"/>
            <a:ext cx="1596043" cy="244436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MARDI</a:t>
            </a:r>
          </a:p>
        </p:txBody>
      </p:sp>
      <p:sp>
        <p:nvSpPr>
          <p:cNvPr id="27" name="Rectangle 26"/>
          <p:cNvSpPr/>
          <p:nvPr userDrawn="1"/>
        </p:nvSpPr>
        <p:spPr>
          <a:xfrm>
            <a:off x="4632073" y="1002343"/>
            <a:ext cx="1596043" cy="24355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MERCREDI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8092053" y="1002649"/>
            <a:ext cx="1596043" cy="24355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VENDREDI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172094" y="1338447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du début d’après-midi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6364616" y="1001466"/>
            <a:ext cx="1602486" cy="24443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JEUDI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297212"/>
            <a:ext cx="9906000" cy="5607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9028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 / Groupe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47350D80-10FB-410D-9743-0E2474867E0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902935" y="1348750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du début d’après-midi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16D54DC6-63CD-409F-ACD6-D5650FC0C44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33776" y="1338447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du début d’après-midi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BC1735F6-E173-4740-8035-3DB5F1F2A2C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64617" y="1348750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du début d’après-midi</a:t>
            </a:r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F0B0D1B1-521D-4DE9-BA2A-5FD4CC5AE6E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095458" y="1338446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du début d’après-midi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04EB5172-47C6-4188-A665-0276AA4112C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172093" y="3869623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fin d’après-midi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D9A62740-8328-4AE1-9943-6DAA5FCBD14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902934" y="3822981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fin d’après-midi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018DCD7-EE50-4BB2-8DEB-3E2BC25B185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25629" y="3852996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fin d’après-midi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3F9583D3-92F2-47A3-8BB2-B92123E96BF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364616" y="3852995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fin d’après-midi</a:t>
            </a:r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61C3C280-3F7E-4E46-9949-B5E53164477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03603" y="3852994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fin d’après-midi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F79A72D-92B6-42AF-8754-45CA3D5FC71E}"/>
              </a:ext>
            </a:extLst>
          </p:cNvPr>
          <p:cNvSpPr txBox="1"/>
          <p:nvPr userDrawn="1"/>
        </p:nvSpPr>
        <p:spPr>
          <a:xfrm>
            <a:off x="206186" y="1995054"/>
            <a:ext cx="822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>
                <a:solidFill>
                  <a:schemeClr val="bg1"/>
                </a:solidFill>
                <a:latin typeface="The Bold Font" pitchFamily="2" charset="0"/>
              </a:rPr>
              <a:t>De</a:t>
            </a:r>
          </a:p>
          <a:p>
            <a:pPr algn="ctr"/>
            <a:r>
              <a:rPr lang="fr-FR" sz="1600">
                <a:solidFill>
                  <a:schemeClr val="bg1"/>
                </a:solidFill>
                <a:latin typeface="The Bold Font" pitchFamily="2" charset="0"/>
              </a:rPr>
              <a:t>14h à 16h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5803E19B-64C6-48EC-8C4D-AD84AF4274C9}"/>
              </a:ext>
            </a:extLst>
          </p:cNvPr>
          <p:cNvSpPr txBox="1"/>
          <p:nvPr userDrawn="1"/>
        </p:nvSpPr>
        <p:spPr>
          <a:xfrm>
            <a:off x="198206" y="4567058"/>
            <a:ext cx="822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>
                <a:solidFill>
                  <a:schemeClr val="bg1"/>
                </a:solidFill>
                <a:latin typeface="The Bold Font" pitchFamily="2" charset="0"/>
              </a:rPr>
              <a:t>De</a:t>
            </a:r>
          </a:p>
          <a:p>
            <a:pPr algn="ctr"/>
            <a:r>
              <a:rPr lang="fr-FR" sz="1600">
                <a:solidFill>
                  <a:schemeClr val="bg1"/>
                </a:solidFill>
                <a:latin typeface="The Bold Font" pitchFamily="2" charset="0"/>
              </a:rPr>
              <a:t>16h à 19h</a:t>
            </a:r>
          </a:p>
        </p:txBody>
      </p:sp>
    </p:spTree>
    <p:extLst>
      <p:ext uri="{BB962C8B-B14F-4D97-AF65-F5344CB8AC3E}">
        <p14:creationId xmlns:p14="http://schemas.microsoft.com/office/powerpoint/2010/main" val="1497861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mardi-sam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57942" y="1050565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2A7387"/>
          </a:solidFill>
        </p:spPr>
        <p:txBody>
          <a:bodyPr wrap="square" anchor="ctr">
            <a:noAutofit/>
          </a:bodyPr>
          <a:lstStyle>
            <a:lvl1pPr>
              <a:defRPr sz="2800">
                <a:latin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7942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1798321" y="1050565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3374968" y="1063689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4951615" y="1062152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6591993" y="1061381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D75F871-F914-4598-8246-9F7C877BCB35}"/>
              </a:ext>
            </a:extLst>
          </p:cNvPr>
          <p:cNvSpPr/>
          <p:nvPr userDrawn="1"/>
        </p:nvSpPr>
        <p:spPr>
          <a:xfrm>
            <a:off x="8232371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SAMEDI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90008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79000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998721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998721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603076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603076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EE10F9-6E32-4858-B65A-EB61C1969E5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207431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26E6101C-B766-40D9-ABDE-DBBD797A2D5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7431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 midi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149630" y="3855428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149630" y="1249333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4962698" y="3868420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4962698" y="1262325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94363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37496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3366651" y="1237697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3376350" y="3826207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APRÈS-MIDI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2ABAA84-DAA5-44E4-838A-6CDE6A72A3D9}"/>
              </a:ext>
            </a:extLst>
          </p:cNvPr>
          <p:cNvSpPr/>
          <p:nvPr userDrawn="1"/>
        </p:nvSpPr>
        <p:spPr>
          <a:xfrm>
            <a:off x="8179720" y="1250419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MATIN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A8B0281-BBB5-491D-9491-E7F00034F78D}"/>
              </a:ext>
            </a:extLst>
          </p:cNvPr>
          <p:cNvSpPr/>
          <p:nvPr userDrawn="1"/>
        </p:nvSpPr>
        <p:spPr>
          <a:xfrm>
            <a:off x="8189419" y="3838929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2405078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mardi-sam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914400" y="1053433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" y="1441770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2A7387"/>
          </a:solidFill>
        </p:spPr>
        <p:txBody>
          <a:bodyPr wrap="square" anchor="ctr">
            <a:noAutofit/>
          </a:bodyPr>
          <a:lstStyle>
            <a:lvl1pPr>
              <a:defRPr sz="2800">
                <a:latin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270907"/>
            <a:ext cx="9906000" cy="58709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81150" y="4005148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2504899" y="1044031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4106481" y="1046314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5724698" y="1044280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7326280" y="1044280"/>
            <a:ext cx="1535087" cy="18212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515986" y="1449955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15986" y="4005149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724698" y="1451267"/>
            <a:ext cx="1512916" cy="22997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724698" y="4011080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329053" y="1449955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359534" y="4008457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892231" y="3773048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914400" y="1242681"/>
            <a:ext cx="3113110" cy="21667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5708073" y="3772552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5724697" y="1246504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120342" y="1432158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120342" y="4021928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4073233" y="1235764"/>
            <a:ext cx="1540627" cy="18466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4092625" y="3760729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71088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10" name="Rectangle 9"/>
          <p:cNvSpPr/>
          <p:nvPr userDrawn="1"/>
        </p:nvSpPr>
        <p:spPr>
          <a:xfrm>
            <a:off x="1160132" y="1357494"/>
            <a:ext cx="1615383" cy="23049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4627164" y="1345697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8102196" y="1345699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6364680" y="1345698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2893648" y="1345696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BECAFCA-827B-4B15-AF30-5056AD7F7D10}"/>
              </a:ext>
            </a:extLst>
          </p:cNvPr>
          <p:cNvSpPr/>
          <p:nvPr userDrawn="1"/>
        </p:nvSpPr>
        <p:spPr>
          <a:xfrm>
            <a:off x="1160132" y="3849158"/>
            <a:ext cx="1615383" cy="23049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F5C0EF8-70D8-4E45-B546-02750CD2B119}"/>
              </a:ext>
            </a:extLst>
          </p:cNvPr>
          <p:cNvSpPr/>
          <p:nvPr userDrawn="1"/>
        </p:nvSpPr>
        <p:spPr>
          <a:xfrm>
            <a:off x="4627164" y="3837361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FA0AB14-C21E-4B7A-A437-0A652CED958B}"/>
              </a:ext>
            </a:extLst>
          </p:cNvPr>
          <p:cNvSpPr/>
          <p:nvPr userDrawn="1"/>
        </p:nvSpPr>
        <p:spPr>
          <a:xfrm>
            <a:off x="8102196" y="3837363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4421988-84EB-4497-BDE6-E0441A5DB8DE}"/>
              </a:ext>
            </a:extLst>
          </p:cNvPr>
          <p:cNvSpPr/>
          <p:nvPr userDrawn="1"/>
        </p:nvSpPr>
        <p:spPr>
          <a:xfrm>
            <a:off x="6364680" y="3837362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D4701A4-434B-4897-88F2-883451148A14}"/>
              </a:ext>
            </a:extLst>
          </p:cNvPr>
          <p:cNvSpPr/>
          <p:nvPr userDrawn="1"/>
        </p:nvSpPr>
        <p:spPr>
          <a:xfrm>
            <a:off x="2893648" y="3837360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E05386D-B8AE-4283-BEA7-BEB93231D121}"/>
              </a:ext>
            </a:extLst>
          </p:cNvPr>
          <p:cNvSpPr/>
          <p:nvPr userDrawn="1"/>
        </p:nvSpPr>
        <p:spPr>
          <a:xfrm>
            <a:off x="188421" y="1345695"/>
            <a:ext cx="849578" cy="2316703"/>
          </a:xfrm>
          <a:prstGeom prst="rect">
            <a:avLst/>
          </a:prstGeom>
          <a:solidFill>
            <a:srgbClr val="2A7387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21A5460-4DE1-4033-BEE4-6D2C59944D02}"/>
              </a:ext>
            </a:extLst>
          </p:cNvPr>
          <p:cNvSpPr/>
          <p:nvPr userDrawn="1"/>
        </p:nvSpPr>
        <p:spPr>
          <a:xfrm>
            <a:off x="192421" y="3837359"/>
            <a:ext cx="849578" cy="2316703"/>
          </a:xfrm>
          <a:prstGeom prst="rect">
            <a:avLst/>
          </a:prstGeom>
          <a:solidFill>
            <a:srgbClr val="2A7387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81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E21D24-F8C5-4E01-BF63-998CF957B4D5}"/>
              </a:ext>
            </a:extLst>
          </p:cNvPr>
          <p:cNvSpPr/>
          <p:nvPr userDrawn="1"/>
        </p:nvSpPr>
        <p:spPr>
          <a:xfrm>
            <a:off x="149626" y="1447564"/>
            <a:ext cx="1533873" cy="235125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B21048-E175-405D-A90E-E52EC5D13DB6}"/>
              </a:ext>
            </a:extLst>
          </p:cNvPr>
          <p:cNvSpPr/>
          <p:nvPr userDrawn="1"/>
        </p:nvSpPr>
        <p:spPr>
          <a:xfrm>
            <a:off x="3372911" y="1446294"/>
            <a:ext cx="1527668" cy="23512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DB0A3E-7086-4418-9255-0744C04BB877}"/>
              </a:ext>
            </a:extLst>
          </p:cNvPr>
          <p:cNvSpPr/>
          <p:nvPr userDrawn="1"/>
        </p:nvSpPr>
        <p:spPr>
          <a:xfrm>
            <a:off x="6590231" y="1448937"/>
            <a:ext cx="1527666" cy="234998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3FF2D-A653-4CB4-A299-B54B1429E56A}"/>
              </a:ext>
            </a:extLst>
          </p:cNvPr>
          <p:cNvSpPr/>
          <p:nvPr userDrawn="1"/>
        </p:nvSpPr>
        <p:spPr>
          <a:xfrm>
            <a:off x="4981572" y="1448937"/>
            <a:ext cx="1527667" cy="234998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26AC48F-744E-4287-B6BD-F1B72E15742C}"/>
              </a:ext>
            </a:extLst>
          </p:cNvPr>
          <p:cNvSpPr/>
          <p:nvPr userDrawn="1"/>
        </p:nvSpPr>
        <p:spPr>
          <a:xfrm>
            <a:off x="1760332" y="1447564"/>
            <a:ext cx="1527669" cy="23512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37BA670-739F-4D39-821D-327CCFFA4444}"/>
              </a:ext>
            </a:extLst>
          </p:cNvPr>
          <p:cNvSpPr/>
          <p:nvPr userDrawn="1"/>
        </p:nvSpPr>
        <p:spPr>
          <a:xfrm>
            <a:off x="8198890" y="1447564"/>
            <a:ext cx="1527669" cy="2351251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CD1BC3-356D-4A4A-9633-1AED84F7BCAD}"/>
              </a:ext>
            </a:extLst>
          </p:cNvPr>
          <p:cNvSpPr/>
          <p:nvPr userDrawn="1"/>
        </p:nvSpPr>
        <p:spPr>
          <a:xfrm>
            <a:off x="149626" y="4043905"/>
            <a:ext cx="1533873" cy="235125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7AA8C6B-386F-43F1-9FF2-057AFC465353}"/>
              </a:ext>
            </a:extLst>
          </p:cNvPr>
          <p:cNvSpPr/>
          <p:nvPr userDrawn="1"/>
        </p:nvSpPr>
        <p:spPr>
          <a:xfrm>
            <a:off x="6590231" y="4045278"/>
            <a:ext cx="1527666" cy="234998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7859285-FC5E-493F-B9A4-A0FD22DD7773}"/>
              </a:ext>
            </a:extLst>
          </p:cNvPr>
          <p:cNvSpPr/>
          <p:nvPr userDrawn="1"/>
        </p:nvSpPr>
        <p:spPr>
          <a:xfrm>
            <a:off x="4981572" y="4045278"/>
            <a:ext cx="1527667" cy="234998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DBA8CF0-F71C-4553-B8C5-0831B76E509B}"/>
              </a:ext>
            </a:extLst>
          </p:cNvPr>
          <p:cNvSpPr/>
          <p:nvPr userDrawn="1"/>
        </p:nvSpPr>
        <p:spPr>
          <a:xfrm>
            <a:off x="1760332" y="4043905"/>
            <a:ext cx="1527669" cy="23512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CA57933-986B-480C-A33A-25981607B34B}"/>
              </a:ext>
            </a:extLst>
          </p:cNvPr>
          <p:cNvSpPr/>
          <p:nvPr userDrawn="1"/>
        </p:nvSpPr>
        <p:spPr>
          <a:xfrm>
            <a:off x="8198890" y="4043905"/>
            <a:ext cx="1527669" cy="2351251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8668AF9-3082-4757-86B9-5973A8FB1038}"/>
              </a:ext>
            </a:extLst>
          </p:cNvPr>
          <p:cNvSpPr/>
          <p:nvPr userDrawn="1"/>
        </p:nvSpPr>
        <p:spPr>
          <a:xfrm>
            <a:off x="3372911" y="4043905"/>
            <a:ext cx="1527668" cy="23512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814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E21D24-F8C5-4E01-BF63-998CF957B4D5}"/>
              </a:ext>
            </a:extLst>
          </p:cNvPr>
          <p:cNvSpPr/>
          <p:nvPr userDrawn="1"/>
        </p:nvSpPr>
        <p:spPr>
          <a:xfrm>
            <a:off x="889458" y="1447685"/>
            <a:ext cx="1533873" cy="2284902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B21048-E175-405D-A90E-E52EC5D13DB6}"/>
              </a:ext>
            </a:extLst>
          </p:cNvPr>
          <p:cNvSpPr/>
          <p:nvPr userDrawn="1"/>
        </p:nvSpPr>
        <p:spPr>
          <a:xfrm>
            <a:off x="4112743" y="1446415"/>
            <a:ext cx="1527668" cy="22849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DB0A3E-7086-4418-9255-0744C04BB877}"/>
              </a:ext>
            </a:extLst>
          </p:cNvPr>
          <p:cNvSpPr/>
          <p:nvPr userDrawn="1"/>
        </p:nvSpPr>
        <p:spPr>
          <a:xfrm>
            <a:off x="7330063" y="1449022"/>
            <a:ext cx="1527666" cy="2283668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3FF2D-A653-4CB4-A299-B54B1429E56A}"/>
              </a:ext>
            </a:extLst>
          </p:cNvPr>
          <p:cNvSpPr/>
          <p:nvPr userDrawn="1"/>
        </p:nvSpPr>
        <p:spPr>
          <a:xfrm>
            <a:off x="5721404" y="1449022"/>
            <a:ext cx="1527667" cy="2283668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26AC48F-744E-4287-B6BD-F1B72E15742C}"/>
              </a:ext>
            </a:extLst>
          </p:cNvPr>
          <p:cNvSpPr/>
          <p:nvPr userDrawn="1"/>
        </p:nvSpPr>
        <p:spPr>
          <a:xfrm>
            <a:off x="2500164" y="1447685"/>
            <a:ext cx="1527669" cy="228490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CD1BC3-356D-4A4A-9633-1AED84F7BCAD}"/>
              </a:ext>
            </a:extLst>
          </p:cNvPr>
          <p:cNvSpPr/>
          <p:nvPr userDrawn="1"/>
        </p:nvSpPr>
        <p:spPr>
          <a:xfrm>
            <a:off x="889458" y="3977677"/>
            <a:ext cx="1533873" cy="2148803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7AA8C6B-386F-43F1-9FF2-057AFC465353}"/>
              </a:ext>
            </a:extLst>
          </p:cNvPr>
          <p:cNvSpPr/>
          <p:nvPr userDrawn="1"/>
        </p:nvSpPr>
        <p:spPr>
          <a:xfrm>
            <a:off x="7330063" y="3979051"/>
            <a:ext cx="1527666" cy="2147642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7859285-FC5E-493F-B9A4-A0FD22DD7773}"/>
              </a:ext>
            </a:extLst>
          </p:cNvPr>
          <p:cNvSpPr/>
          <p:nvPr userDrawn="1"/>
        </p:nvSpPr>
        <p:spPr>
          <a:xfrm>
            <a:off x="5721404" y="3979051"/>
            <a:ext cx="1527667" cy="214764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DBA8CF0-F71C-4553-B8C5-0831B76E509B}"/>
              </a:ext>
            </a:extLst>
          </p:cNvPr>
          <p:cNvSpPr/>
          <p:nvPr userDrawn="1"/>
        </p:nvSpPr>
        <p:spPr>
          <a:xfrm>
            <a:off x="2500164" y="3977677"/>
            <a:ext cx="1527669" cy="21488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8668AF9-3082-4757-86B9-5973A8FB1038}"/>
              </a:ext>
            </a:extLst>
          </p:cNvPr>
          <p:cNvSpPr/>
          <p:nvPr userDrawn="1"/>
        </p:nvSpPr>
        <p:spPr>
          <a:xfrm>
            <a:off x="4112743" y="3977677"/>
            <a:ext cx="1527668" cy="21488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6038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" pitchFamily="2" charset="0"/>
              </a:rPr>
              <a:t>Balle américaine (jeu 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Création de drapeaux en carton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Lecture d’histoires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 boîtes à jouer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Louis Braille MATERNELLE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9 AU 13 MARS 2026 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Le Seigneur des anneaux d’après J.R.R Tolkien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Tempête en mer (sportif)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Initiation théâtre (jeu d’expression)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Quizz sur les différences (culturel)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>
                <a:cs typeface="Roboto" pitchFamily="2" charset="0"/>
              </a:rPr>
              <a:t>Tempête en mer (jeu collectif)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Confection de bracelets en perles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Comptines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 boîtes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Relais (sportif)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Création de drapeaux en papier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Confection de bracelets en perles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" pitchFamily="2" charset="0"/>
              </a:rPr>
              <a:t>Déménageurs (jeu 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Création de masques en papier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 err="1">
                <a:cs typeface="Roboto" pitchFamily="2" charset="0"/>
              </a:rPr>
              <a:t>Uno</a:t>
            </a:r>
            <a:r>
              <a:rPr lang="fr-FR" dirty="0">
                <a:cs typeface="Roboto" pitchFamily="2" charset="0"/>
              </a:rPr>
              <a:t> (jeu de société)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 boîtes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 fontScale="85000" lnSpcReduction="2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Balle américaine (sportif)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Confection de masques du monde en carton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Chef d’orchestre (jeu de concentration)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 fontScale="92500"/>
          </a:bodyPr>
          <a:lstStyle/>
          <a:p>
            <a:r>
              <a:rPr lang="fr-FR" dirty="0">
                <a:cs typeface="Roboto" pitchFamily="2" charset="0"/>
              </a:rPr>
              <a:t>Balle assise (jeu 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Le lynx (jeu de société)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Parcours de motricité 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 boîtes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Création d’éventails japonais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Memory des pays (culturel)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Poule, renard, vipère (jeu collectif)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Création de drapeaux du monde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Les maisons des pays (jeu collectif)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Shi fu mi (jeu collectif)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Les statues des émotions (jeu collectif)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53371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B95B94-9CAA-829E-A46B-E7A9C8B0AE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E81B8AF-4EE1-4E64-A8B2-6DABF7E5977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" pitchFamily="2" charset="0"/>
              </a:rPr>
              <a:t>Shi Fu Mi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Initiation langue des signes</a:t>
            </a:r>
          </a:p>
          <a:p>
            <a:r>
              <a:rPr lang="fr-FR" dirty="0">
                <a:cs typeface="Roboto" pitchFamily="2" charset="0"/>
              </a:rPr>
              <a:t>(culturel)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Création de puzzles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Boîtes à jouer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 pitchFamily="2" charset="0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0EDB11F9-5396-77F8-DF34-E0707A575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Louis Braille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30 mars au 3 avril 2026 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E1A8ECF-F5F2-EB16-147D-746F4622EC5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Le Seigneur des anneaux d’après J.R.R Tolkien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73691D3-AF7E-6D48-1D8F-3D70F4E2E29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L’objet mystérieux 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de réflexion)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ACDF4F0-4B6E-0E5E-FDD5-82FDF7A7CF9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" pitchFamily="2" charset="0"/>
              </a:rPr>
              <a:t>Relai  Tour </a:t>
            </a:r>
            <a:r>
              <a:rPr lang="fr-FR" dirty="0" err="1">
                <a:cs typeface="Roboto" pitchFamily="2" charset="0"/>
              </a:rPr>
              <a:t>Kapla</a:t>
            </a:r>
            <a:r>
              <a:rPr lang="fr-FR" dirty="0">
                <a:cs typeface="Roboto" pitchFamily="2" charset="0"/>
              </a:rPr>
              <a:t> 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Jacques à dit</a:t>
            </a:r>
          </a:p>
          <a:p>
            <a:r>
              <a:rPr lang="fr-FR" dirty="0">
                <a:cs typeface="Roboto" pitchFamily="2" charset="0"/>
              </a:rPr>
              <a:t>(jeu de concentration)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Initiation théâtre</a:t>
            </a:r>
          </a:p>
          <a:p>
            <a:r>
              <a:rPr lang="fr-FR" dirty="0">
                <a:cs typeface="Roboto" pitchFamily="2" charset="0"/>
              </a:rPr>
              <a:t>(jeu d’expression)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Boîtes à jouer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7DEEA33-09C0-8CAE-9ABB-5044EF492D7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Création de cocottes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3D1541A2-497B-94E0-A1C6-070612C0F2A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" pitchFamily="2" charset="0"/>
              </a:rPr>
              <a:t>Initiation tennis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Confection d’éventails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Parcours de motricité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Boîtes à jouer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7454F7B-D49B-72A6-0F7E-BA1C76B70C3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lancer de javelots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05AE7793-EBB1-E795-7CF6-4E25483ECAF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 fontScale="92500"/>
          </a:bodyPr>
          <a:lstStyle/>
          <a:p>
            <a:r>
              <a:rPr lang="fr-FR" dirty="0">
                <a:cs typeface="Roboto" pitchFamily="2" charset="0"/>
              </a:rPr>
              <a:t>Initiation </a:t>
            </a:r>
            <a:r>
              <a:rPr lang="fr-FR" dirty="0" err="1">
                <a:cs typeface="Roboto" pitchFamily="2" charset="0"/>
              </a:rPr>
              <a:t>ultimate</a:t>
            </a:r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Initiation théâtre</a:t>
            </a:r>
          </a:p>
          <a:p>
            <a:r>
              <a:rPr lang="fr-FR" dirty="0">
                <a:cs typeface="Roboto" pitchFamily="2" charset="0"/>
              </a:rPr>
              <a:t>(jeu d’expression)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Eperviers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Boîtes à jouer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D14D6F24-1F21-F55D-1AF7-5FC4B84C7E6E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football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Création des prénoms en </a:t>
            </a:r>
            <a:r>
              <a:rPr lang="fr-FR" dirty="0" err="1">
                <a:latin typeface="Roboto"/>
                <a:ea typeface="Roboto"/>
                <a:cs typeface="Roboto"/>
              </a:rPr>
              <a:t>hyéroglyphes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2A0F9413-9DE8-B5F1-4174-633C9D7E935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 Chasse aux trésors 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(grand jeu)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Initiation anglais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(culturel)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AFC63F56-2EE1-3853-3746-1C041867748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théâtre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d’expression)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056BCF1C-61B4-06F0-8DB4-E3BC5D7127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0318BAE9-D73D-73CB-D83A-586717C0FE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55330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A5222B-6EF7-4CDD-8951-0D50088FA1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A32D230-FB72-5671-4851-42F24B7863C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Férié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B506CCB1-17C8-1B7F-A10A-266988F72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Louis Braille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6 au 10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2184B1F-7FCA-CC0C-5059-D3981311EE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Le Seigneur des anneaux d’après J.R.R Tolkien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A38B61C-EA93-D4AA-F5CC-A679869EE95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Férié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225B995-2F21-D95F-AD30-BDA27D8BCF4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" pitchFamily="2" charset="0"/>
              </a:rPr>
              <a:t>Parcours d’agilité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Initiation théâtre</a:t>
            </a:r>
          </a:p>
          <a:p>
            <a:r>
              <a:rPr lang="fr-FR" dirty="0">
                <a:cs typeface="Roboto" pitchFamily="2" charset="0"/>
              </a:rPr>
              <a:t>(eu d’expression)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Initiation badminton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Boîtes à jouer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C5CDD53-6526-BA56-F2F6-32B763635D9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sz="1200" dirty="0">
                <a:latin typeface="Roboto"/>
                <a:ea typeface="Roboto"/>
                <a:cs typeface="Roboto"/>
              </a:rPr>
              <a:t>Menteur-Menteur</a:t>
            </a:r>
          </a:p>
          <a:p>
            <a:r>
              <a:rPr lang="fr-FR" sz="1200" dirty="0">
                <a:latin typeface="Roboto"/>
                <a:ea typeface="Roboto"/>
                <a:cs typeface="Roboto"/>
              </a:rPr>
              <a:t>(jeu de société)</a:t>
            </a:r>
          </a:p>
          <a:p>
            <a:endParaRPr lang="fr-FR" sz="1200" dirty="0">
              <a:latin typeface="Roboto"/>
              <a:ea typeface="Roboto"/>
              <a:cs typeface="Roboto"/>
            </a:endParaRPr>
          </a:p>
          <a:p>
            <a:r>
              <a:rPr lang="fr-FR" sz="1200" dirty="0">
                <a:cs typeface="Roboto" pitchFamily="2" charset="0"/>
              </a:rPr>
              <a:t>Accès libre</a:t>
            </a:r>
          </a:p>
          <a:p>
            <a:r>
              <a:rPr lang="fr-FR" sz="1200" dirty="0">
                <a:cs typeface="Roboto" pitchFamily="2" charset="0"/>
              </a:rPr>
              <a:t>Zones animées</a:t>
            </a:r>
            <a:endParaRPr lang="fr-FR" sz="1200" dirty="0">
              <a:latin typeface="Roboto"/>
              <a:ea typeface="Roboto"/>
              <a:cs typeface="Roboto"/>
            </a:endParaRPr>
          </a:p>
          <a:p>
            <a:endParaRPr lang="fr-FR" sz="1200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D8F75920-038A-BD28-FD38-912AA1B633D8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 fontScale="92500"/>
          </a:bodyPr>
          <a:lstStyle/>
          <a:p>
            <a:r>
              <a:rPr lang="fr-FR" dirty="0">
                <a:cs typeface="Roboto" pitchFamily="2" charset="0"/>
              </a:rPr>
              <a:t>Initiation théâtre</a:t>
            </a:r>
          </a:p>
          <a:p>
            <a:r>
              <a:rPr lang="fr-FR" dirty="0">
                <a:cs typeface="Roboto" pitchFamily="2" charset="0"/>
              </a:rPr>
              <a:t>(jeu d’expression)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Tic-Tac Boom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Confection de marque-pages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Boîtes à jouer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66A6B6AA-A644-68F8-7285-A61985EEAF0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Baccalauréat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de réflexion)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F03451E8-DBED-59EB-4934-50AE50FEF0F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" pitchFamily="2" charset="0"/>
              </a:rPr>
              <a:t>Cherche et trouve l’objet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Initiation football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Statue musicale</a:t>
            </a:r>
          </a:p>
          <a:p>
            <a:r>
              <a:rPr lang="fr-FR" dirty="0">
                <a:cs typeface="Roboto"/>
              </a:rPr>
              <a:t>(sportif)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Boîtes à jouer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0D88768D-64A8-C9F6-BC83-D37A9344041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92500"/>
          </a:bodyPr>
          <a:lstStyle/>
          <a:p>
            <a:r>
              <a:rPr lang="fr-FR" dirty="0">
                <a:cs typeface="Roboto" pitchFamily="2" charset="0"/>
              </a:rPr>
              <a:t>Initiation Ping Pong 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Préparation de la salle de cinéma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Confection d’éventails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632DCC92-7A1E-7B02-FA21-9C7B285BA3D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 err="1">
                <a:latin typeface="Roboto"/>
                <a:ea typeface="Roboto"/>
                <a:cs typeface="Roboto"/>
              </a:rPr>
              <a:t>CinéBraille</a:t>
            </a:r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 </a:t>
            </a:r>
            <a:r>
              <a:rPr lang="fr-FR" dirty="0" err="1">
                <a:latin typeface="Roboto"/>
                <a:ea typeface="Roboto"/>
                <a:cs typeface="Roboto"/>
              </a:rPr>
              <a:t>Zootopie</a:t>
            </a:r>
            <a:r>
              <a:rPr lang="fr-FR" dirty="0">
                <a:latin typeface="Roboto"/>
                <a:ea typeface="Roboto"/>
                <a:cs typeface="Roboto"/>
              </a:rPr>
              <a:t> 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7F2F0248-0B61-C414-973C-70E39E3052A9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Création d’une B.D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C332DD02-2293-3EAA-A76C-D7AEAE0843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8F9CF1C-F87E-437C-0472-5ABB8B7754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45357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79219A-A610-88F9-DC2F-941F6009F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00C2AD9-5015-BAD4-3BB1-932EB2BD453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cs typeface="Roboto" pitchFamily="2" charset="0"/>
              </a:rPr>
              <a:t>Initiation football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Création de bracelets en perles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Initiation à la langue des signes</a:t>
            </a:r>
          </a:p>
          <a:p>
            <a:r>
              <a:rPr lang="fr-FR" dirty="0">
                <a:cs typeface="Roboto" pitchFamily="2" charset="0"/>
              </a:rPr>
              <a:t>(culturel)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Boîtes à jouer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 pitchFamily="2" charset="0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94870DBC-7FD6-C607-8B48-60BA24623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Louis Braille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13 au 17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AD3D968-D079-1CC7-41DB-D684800EE8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Le Seigneur des anneaux d’après J.R.R Tolkien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A8C02CB-C545-B9FE-53DE-AA68930155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La Bonne Paye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de société)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C4FD661-8178-580F-84E9-18491121FE5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cs typeface="Roboto" pitchFamily="2" charset="0"/>
              </a:rPr>
              <a:t>Initiation Handball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Initiation théâtre</a:t>
            </a:r>
          </a:p>
          <a:p>
            <a:r>
              <a:rPr lang="fr-FR" dirty="0">
                <a:cs typeface="Roboto" pitchFamily="2" charset="0"/>
              </a:rPr>
              <a:t>(jeu d’expression)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 Poule, Renard, Vipère</a:t>
            </a:r>
          </a:p>
          <a:p>
            <a:r>
              <a:rPr lang="fr-FR" dirty="0">
                <a:cs typeface="Roboto" pitchFamily="2" charset="0"/>
              </a:rPr>
              <a:t>(jeu collectif)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Boîtes à jouer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8BABF86-8E14-7BD5-CD6E-08B3159693D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sz="1200" dirty="0">
                <a:latin typeface="Roboto"/>
                <a:ea typeface="Roboto"/>
                <a:cs typeface="Roboto"/>
              </a:rPr>
              <a:t>Dauphin/Dauphine</a:t>
            </a:r>
          </a:p>
          <a:p>
            <a:r>
              <a:rPr lang="fr-FR" sz="1200" dirty="0">
                <a:latin typeface="Roboto"/>
                <a:ea typeface="Roboto"/>
                <a:cs typeface="Roboto"/>
              </a:rPr>
              <a:t>(Jeu collectif)</a:t>
            </a:r>
          </a:p>
          <a:p>
            <a:endParaRPr lang="fr-FR" sz="1200" dirty="0">
              <a:latin typeface="Roboto"/>
              <a:ea typeface="Roboto"/>
              <a:cs typeface="Roboto"/>
            </a:endParaRPr>
          </a:p>
          <a:p>
            <a:r>
              <a:rPr lang="fr-FR" sz="1200" dirty="0">
                <a:cs typeface="Roboto" pitchFamily="2" charset="0"/>
              </a:rPr>
              <a:t>Accès libre</a:t>
            </a:r>
          </a:p>
          <a:p>
            <a:r>
              <a:rPr lang="fr-FR" sz="1200" dirty="0">
                <a:cs typeface="Roboto" pitchFamily="2" charset="0"/>
              </a:rPr>
              <a:t>Zones animées</a:t>
            </a:r>
            <a:endParaRPr lang="fr-FR" sz="1200" dirty="0">
              <a:latin typeface="Roboto"/>
              <a:ea typeface="Roboto"/>
              <a:cs typeface="Roboto"/>
            </a:endParaRPr>
          </a:p>
          <a:p>
            <a:endParaRPr lang="fr-FR" sz="1200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BE06D53-7824-92A4-E9F7-1EDCB9BFDA0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" pitchFamily="2" charset="0"/>
              </a:rPr>
              <a:t>Lettre à un ami</a:t>
            </a:r>
          </a:p>
          <a:p>
            <a:r>
              <a:rPr lang="fr-FR" dirty="0">
                <a:cs typeface="Roboto" pitchFamily="2" charset="0"/>
              </a:rPr>
              <a:t>(jeu de réflexion)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Initiation basketball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Relai 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Boîtes à jouer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4F94A4B4-1920-89A6-134C-8453B649EE7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La machine infernale 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d’expression)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24F8DCA8-9846-915B-D25A-19188EEDBB7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" pitchFamily="2" charset="0"/>
              </a:rPr>
              <a:t>Initiation Volley </a:t>
            </a:r>
            <a:r>
              <a:rPr lang="fr-FR" dirty="0" err="1">
                <a:cs typeface="Roboto" pitchFamily="2" charset="0"/>
              </a:rPr>
              <a:t>ball</a:t>
            </a:r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Initiation tennis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 err="1">
                <a:cs typeface="Roboto" pitchFamily="2" charset="0"/>
              </a:rPr>
              <a:t>Wazabi</a:t>
            </a:r>
            <a:r>
              <a:rPr lang="fr-FR" dirty="0">
                <a:cs typeface="Roboto" pitchFamily="2" charset="0"/>
              </a:rPr>
              <a:t> (jeu de société)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Boîtes à jouer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6E103987-6CFC-0D28-E8F3-DA11944B39F9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basketball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Danse Country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(culturel)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Confection de sablés en forme d’anneaux </a:t>
            </a:r>
            <a:r>
              <a:rPr lang="fr-FR" dirty="0">
                <a:latin typeface="Roboto"/>
                <a:ea typeface="Roboto"/>
                <a:cs typeface="Roboto"/>
              </a:rPr>
              <a:t>(culinaire)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F252F90-E1C3-FB00-26B0-AA4D45CF3AB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Sortie au 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Bowling de Ferrières en Brie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Fabrication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Torche de la statue de la Liberté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A36761F3-4FAD-F81E-D138-FB1F7B33FEA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Autoportrait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en peinture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AA6140E3-9C08-D7C7-13E1-4C549FD5BE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E987A667-79E9-6264-7DDF-756AE05C89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55422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81D35-2B5D-D184-1DB6-354EEFC139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2CBF43A-DB68-5127-5AAE-CC1ECA05BB7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cs typeface="Roboto" pitchFamily="2" charset="0"/>
              </a:rPr>
              <a:t>Relais (jeu 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Création de bracelets brésiliens 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La queue du renard (jeu collectif)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 boîtes à jouer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EB8C9406-A3E3-C03C-7E5A-E2C1057FA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Louis Braille MATERNELLE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16 AU 20 MARS 2026 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0CCEAEF-380F-28BD-35DF-CC236B00A42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Le Seigneur des anneaux d’après J.R.R Tolkien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46ECFC9-A2EF-C1EA-7B67-56E5B83FE52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La queue du lapin (jeu collectif)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Confection de masques en papier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Eperviers (jeu collectif)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7E7B99A-5569-A7F6-78F4-090BA34F9CC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cs typeface="Roboto" pitchFamily="2" charset="0"/>
              </a:rPr>
              <a:t>Shi fu mi (jeu 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Confection de lettres en pâte à modeler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Statues musicales (jeu collectif)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 boîtes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9FCD8E8-1E7B-D9C9-757E-EC137402786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basketball (sportif)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Puzzle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Quizz sur les personnages (culturel)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A56579E-8E2A-1E72-E665-EE54FA1A7FC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" pitchFamily="2" charset="0"/>
              </a:rPr>
              <a:t>Béret (jeu collectif)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Création de marque-pages en carton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Tomate/ketchup (jeu collectif)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 boîtes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67950C3C-BA34-C074-93F6-2262E04AF27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Relai déménageur (sportif)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Création de bracelets en perles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 err="1">
                <a:latin typeface="Roboto"/>
                <a:ea typeface="Roboto"/>
                <a:cs typeface="Roboto"/>
              </a:rPr>
              <a:t>Dobble</a:t>
            </a:r>
            <a:r>
              <a:rPr lang="fr-FR" dirty="0">
                <a:latin typeface="Roboto"/>
                <a:ea typeface="Roboto"/>
                <a:cs typeface="Roboto"/>
              </a:rPr>
              <a:t> (jeu de société)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60E79A40-AF92-5529-49C5-D32D62C3DCB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>
                <a:cs typeface="Roboto" pitchFamily="2" charset="0"/>
              </a:rPr>
              <a:t>Parcours de motricité (jeu 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Puzzles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Confection de porte-clés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 boîtes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F00100E5-E273-501A-AA09-DAC89F4E6E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Création d’une fresque coopérative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Expériences sur la lumière (scientifique)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Memory sur les évolutions (jeu de société)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5103CE30-A90F-2177-817E-3D31A422D4D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En avant toute (grand jeu)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Lecture d’histoires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9B00A772-8BF3-CA02-CCBA-FE73865F137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1,2,3 soleil (jeu collectif)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Memory (jeu de société)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Tempête en mer (jeu collectif)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D633304A-BEB4-C888-0A27-866AAB2D6B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EA483693-6889-F46A-3216-02B3313F7B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54279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9D234-9C6F-56A6-EB57-C66ED8F976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21CF85-8BAD-5F27-2F64-3A0FD68688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" pitchFamily="2" charset="0"/>
              </a:rPr>
              <a:t>Poissons-pêcheurs (jeu collectif)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Quizz sur les pays (culturel)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Création de toiles en peinture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 boîtes à jouer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50505326-D5A8-B4A0-C6FE-CC29BF950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Louis Braille MATERNELLE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23 AU 27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053028F-6D1B-E1CD-8E53-9ED12BAE2B4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Le Seigneur des anneaux d’après J.R.R Tolkien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3D745A8-03E0-7042-A934-43EEE838360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 fontScale="85000" lnSpcReduction="2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Shi fu mi (jeu collectif)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Création d’une fresque de printemps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Constructions en </a:t>
            </a:r>
            <a:r>
              <a:rPr lang="fr-FR" dirty="0" err="1">
                <a:latin typeface="Roboto"/>
                <a:ea typeface="Roboto"/>
                <a:cs typeface="Roboto"/>
              </a:rPr>
              <a:t>kapla</a:t>
            </a:r>
            <a:r>
              <a:rPr lang="fr-FR" dirty="0">
                <a:latin typeface="Roboto"/>
                <a:ea typeface="Roboto"/>
                <a:cs typeface="Roboto"/>
              </a:rPr>
              <a:t> (jeu de construction)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70FBB9D-7A3B-4C78-7E3E-4F72BE58483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 fontScale="92500"/>
          </a:bodyPr>
          <a:lstStyle/>
          <a:p>
            <a:r>
              <a:rPr lang="fr-FR" dirty="0">
                <a:cs typeface="Roboto" pitchFamily="2" charset="0"/>
              </a:rPr>
              <a:t>Eperviers (jeu collectif)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Lecture de contes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Chef d’orchestre (jeu de concentration)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 boîtes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9DAD7EB-E630-5124-1755-F489E71E892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Relais (sportif)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Création d’œufs en peinture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Cerceaux musicaux (jeu collectif)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E67045EE-D8A6-E694-691C-415F0B7FC1C0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" pitchFamily="2" charset="0"/>
              </a:rPr>
              <a:t>Balle assise (jeu 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Créations en origami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Initiation basketball 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 boîtes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460E5D39-DF15-3A3F-0644-D87F3ABCED5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acrosport (sportif)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Memory (jeu de société)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Confection d’un lapin en carton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9EB64817-B7B0-48B2-3F21-B3DDF47A62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" pitchFamily="2" charset="0"/>
              </a:rPr>
              <a:t>Création des prénoms en peinture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Initiation rugby 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Confection de coussins 1/2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 boîtes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19667260-8780-80BA-9B2E-D3A0A90444C1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Les mains de l’amitié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Création d’une fresque contre la discrimination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Initiation basketball (sportif)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685520A-D331-BA20-6E77-4928E85215D6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 err="1">
                <a:latin typeface="Roboto"/>
                <a:ea typeface="Roboto"/>
                <a:cs typeface="Roboto"/>
              </a:rPr>
              <a:t>CinéBraille</a:t>
            </a:r>
            <a:r>
              <a:rPr lang="fr-FR" dirty="0">
                <a:latin typeface="Roboto"/>
                <a:ea typeface="Roboto"/>
                <a:cs typeface="Roboto"/>
              </a:rPr>
              <a:t> </a:t>
            </a:r>
            <a:r>
              <a:rPr lang="fr-FR" dirty="0" err="1">
                <a:latin typeface="Roboto"/>
                <a:ea typeface="Roboto"/>
                <a:cs typeface="Roboto"/>
              </a:rPr>
              <a:t>Zootopie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Confection des anneaux </a:t>
            </a:r>
            <a:r>
              <a:rPr lang="fr-FR" dirty="0">
                <a:latin typeface="Roboto"/>
                <a:ea typeface="Roboto"/>
                <a:cs typeface="Roboto"/>
              </a:rPr>
              <a:t>(sportif)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58CB51E-E18C-D34B-9429-C69DC7481BB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rugby (sportif)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Le lynx (jeu de société)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BA7667D8-614C-AE3F-37DF-3D074DD9E9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624C5C2C-886C-FDE8-6AE5-1D8A5993C4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58566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B95B94-9CAA-829E-A46B-E7A9C8B0AE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E81B8AF-4EE1-4E64-A8B2-6DABF7E5977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" pitchFamily="2" charset="0"/>
              </a:rPr>
              <a:t>Tempête en mer (jeu 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Création de masques en carton 1/2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Création de coussins 2/2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 boîtes à jouer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0EDB11F9-5396-77F8-DF34-E0707A575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Louis Braille MATERNELLE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30 MARS AU 3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E1A8ECF-F5F2-EB16-147D-746F4622EC5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Le Seigneur des anneaux d’après J.R.R Tolkien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73691D3-AF7E-6D48-1D8F-3D70F4E2E29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 fontScale="925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Béret (jeu 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Création d’une fresque de lapins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Initiation théâtre (jeu d’expression)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ACDF4F0-4B6E-0E5E-FDD5-82FDF7A7CF9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cs typeface="Roboto" pitchFamily="2" charset="0"/>
              </a:rPr>
              <a:t>Parcours de motricité (jeu 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Confection de marque-pages en carton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Création de bracelets en perles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 boîtes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7DEEA33-09C0-8CAE-9ABB-5044EF492D7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Parcours de motricité (sportif)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Confection de paniers en carton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Confection d’œufs en polystyrène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3D1541A2-497B-94E0-A1C6-070612C0F2A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" pitchFamily="2" charset="0"/>
              </a:rPr>
              <a:t>Balle américaine (jeu 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 err="1">
                <a:cs typeface="Roboto" pitchFamily="2" charset="0"/>
              </a:rPr>
              <a:t>Memories</a:t>
            </a:r>
            <a:r>
              <a:rPr lang="fr-FR" dirty="0">
                <a:cs typeface="Roboto" pitchFamily="2" charset="0"/>
              </a:rPr>
              <a:t> (jeu de société)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Cerceaux couleurs (jeu collectif)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 boîtes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7454F7B-D49B-72A6-0F7E-BA1C76B70C3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1,2,3 soleil (jeu collectif)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Confection d’une fresque sur les pays en papier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Les déménageurs (jeu 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05AE7793-EBB1-E795-7CF6-4E25483ECAF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" pitchFamily="2" charset="0"/>
              </a:rPr>
              <a:t>Eperviers (jeu collectif)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Création de masques en carton 2/2 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Le facteur (jeu collectif)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 boîtes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D14D6F24-1F21-F55D-1AF7-5FC4B84C7E6E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Statues musicales (jeu collectif)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Kim ouïe (reconnaissance des sons)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Les sons des pays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2A0F9413-9DE8-B5F1-4174-633C9D7E935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Création de bâtons de pluie en carton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Bouge et reconnais les instruments (jeu collectif)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AFC63F56-2EE1-3853-3746-1C041867748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basketball (jeu 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Confection de marionnettes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Puzzle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056BCF1C-61B4-06F0-8DB4-E3BC5D7127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0318BAE9-D73D-73CB-D83A-586717C0FE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9592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A5222B-6EF7-4CDD-8951-0D50088FA1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A32D230-FB72-5671-4851-42F24B7863C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Férié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B506CCB1-17C8-1B7F-A10A-266988F72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Louis Braille MATERNELLE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6 AU 10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2184B1F-7FCA-CC0C-5059-D3981311EE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Le Seigneur des anneaux d’après J.R.R Tolkien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A38B61C-EA93-D4AA-F5CC-A679869EE95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Férié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225B995-2F21-D95F-AD30-BDA27D8BCF4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 fontScale="92500"/>
          </a:bodyPr>
          <a:lstStyle/>
          <a:p>
            <a:r>
              <a:rPr lang="fr-FR" dirty="0">
                <a:cs typeface="Roboto" pitchFamily="2" charset="0"/>
              </a:rPr>
              <a:t>Béret (jeu 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Création d’étoiles lumineuses en carton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Lecture d’histoires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 boîtes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C5CDD53-6526-BA56-F2F6-32B763635D9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 fontScale="85000" lnSpcReduction="1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Tempête en mer (jeu 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Création de cartes de printemps en papier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Memory (jeu de société)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D8F75920-038A-BD28-FD38-912AA1B633D8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cs typeface="Roboto" pitchFamily="2" charset="0"/>
              </a:rPr>
              <a:t>Rivières au crocodiles (jeu collectif)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 err="1">
                <a:cs typeface="Roboto" pitchFamily="2" charset="0"/>
              </a:rPr>
              <a:t>Triomino</a:t>
            </a:r>
            <a:r>
              <a:rPr lang="fr-FR" dirty="0">
                <a:cs typeface="Roboto" pitchFamily="2" charset="0"/>
              </a:rPr>
              <a:t> (jeu de société)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Création de portrait en peinture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 boîtes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66A6B6AA-A644-68F8-7285-A61985EEAF0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 fontScale="85000" lnSpcReduction="1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Rivière aux crocodiles (jeu collectif)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Confection de masques en carton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Jeu du miroir (jeu de mémoire)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F03451E8-DBED-59EB-4934-50AE50FEF0F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" pitchFamily="2" charset="0"/>
              </a:rPr>
              <a:t>Parcours de motricité 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Création en </a:t>
            </a:r>
            <a:r>
              <a:rPr lang="fr-FR" dirty="0" err="1">
                <a:cs typeface="Roboto" pitchFamily="2" charset="0"/>
              </a:rPr>
              <a:t>kapla</a:t>
            </a:r>
            <a:r>
              <a:rPr lang="fr-FR" dirty="0">
                <a:cs typeface="Roboto" pitchFamily="2" charset="0"/>
              </a:rPr>
              <a:t> (jeu de construction)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Tic tac boum (jeu de société)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 boîtes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0D88768D-64A8-C9F6-BC83-D37A9344041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Quizz sur le corps humain (culturel)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Création d’une maquette de corps humain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Initiation gymnastique (sportif)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632DCC92-7A1E-7B02-FA21-9C7B285BA3D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Sortie au musée Louis Braille à Coupvray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Initiation yoga (relaxation)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7F2F0248-0B61-C414-973C-70E39E3052A9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Béret (jeu collectif)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Création de bracelets brésiliens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C332DD02-2293-3EAA-A76C-D7AEAE0843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8F9CF1C-F87E-437C-0472-5ABB8B7754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51489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79219A-A610-88F9-DC2F-941F6009F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00C2AD9-5015-BAD4-3BB1-932EB2BD453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cs typeface="Roboto" pitchFamily="2" charset="0"/>
              </a:rPr>
              <a:t>Statues musicales (jeu collectif)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Création de bracelets en perles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Poissons-pêcheurs (jeu collectif)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 boîtes à jouer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94870DBC-7FD6-C607-8B48-60BA24623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Louis Braille maternelle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13 au 17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AD3D968-D079-1CC7-41DB-D684800EE8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Seigneur des anneaux d’après J.R.R Tolkien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A8C02CB-C545-B9FE-53DE-AA68930155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 fontScale="85000" lnSpcReduction="2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Balle aux prisonniers (jeu collectif)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Cerceaux musicaux (jeu collectif)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Initiation à l’anglais (culturel)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C4FD661-8178-580F-84E9-18491121FE5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" pitchFamily="2" charset="0"/>
              </a:rPr>
              <a:t>Balle américaine (jeu 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Création de bracelets brésiliens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>
                <a:cs typeface="Roboto" pitchFamily="2" charset="0"/>
              </a:rPr>
              <a:t>Lecture d’histoires</a:t>
            </a:r>
            <a:endParaRPr lang="fr-FR" dirty="0">
              <a:cs typeface="Roboto" pitchFamily="2" charset="0"/>
            </a:endParaRP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 boîtes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8BABF86-8E14-7BD5-CD6E-08B3159693D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 fontScale="85000" lnSpcReduction="1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Balle américaine (jeu 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Création de cartes pour les anniversaires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Création de bracelets en perles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BE06D53-7824-92A4-E9F7-1EDCB9BFDA0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cs typeface="Roboto" pitchFamily="2" charset="0"/>
              </a:rPr>
              <a:t>Jacques à dit (jeu de concentration)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Initiation basketball 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Création d’une fresque de printemps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 boîtes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4F94A4B4-1920-89A6-134C-8453B649EE7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basketball (jeu 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Création d’un soleil en peinture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Confections en origamis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24F8DCA8-9846-915B-D25A-19188EEDBB7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 fontScale="92500"/>
          </a:bodyPr>
          <a:lstStyle/>
          <a:p>
            <a:r>
              <a:rPr lang="fr-FR" dirty="0">
                <a:cs typeface="Roboto" pitchFamily="2" charset="0"/>
              </a:rPr>
              <a:t>Béret (jeu 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Blind test musiques Disney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Initiation volleyball 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 boîtes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6E103987-6CFC-0D28-E8F3-DA11944B39F9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Attrape étoiles (jeu 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Création de planètes avec des fruits (culinaire)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 la découverte de l’espace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F252F90-E1C3-FB00-26B0-AA4D45CF3AB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Création de tableaux sur les planètes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Jour, nuit (jeu collectif)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A36761F3-4FAD-F81E-D138-FB1F7B33FEA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Statues musicales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Loto des animaux (jeu de société)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Création d’animaux en pâte à modeler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Accès libre 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AA6140E3-9C08-D7C7-13E1-4C549FD5BE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E987A667-79E9-6264-7DDF-756AE05C89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43371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 lnSpcReduction="10000"/>
          </a:bodyPr>
          <a:lstStyle/>
          <a:p>
            <a:r>
              <a:rPr lang="fr-FR" sz="1200" dirty="0">
                <a:cs typeface="Roboto" pitchFamily="2" charset="0"/>
              </a:rPr>
              <a:t>Poissons / Pêcheur</a:t>
            </a:r>
          </a:p>
          <a:p>
            <a:r>
              <a:rPr lang="fr-FR" sz="1200" dirty="0">
                <a:cs typeface="Roboto" pitchFamily="2" charset="0"/>
              </a:rPr>
              <a:t>(sportif)</a:t>
            </a:r>
          </a:p>
          <a:p>
            <a:endParaRPr lang="fr-FR" sz="1200" dirty="0">
              <a:cs typeface="Roboto" pitchFamily="2" charset="0"/>
            </a:endParaRPr>
          </a:p>
          <a:p>
            <a:r>
              <a:rPr lang="fr-FR" sz="1200" dirty="0">
                <a:cs typeface="Roboto" pitchFamily="2" charset="0"/>
              </a:rPr>
              <a:t>Décoration d’objets recyclés</a:t>
            </a:r>
          </a:p>
          <a:p>
            <a:endParaRPr lang="fr-FR" sz="1200" dirty="0">
              <a:cs typeface="Roboto" pitchFamily="2" charset="0"/>
            </a:endParaRPr>
          </a:p>
          <a:p>
            <a:r>
              <a:rPr lang="fr-FR" sz="1200" dirty="0">
                <a:cs typeface="Roboto" pitchFamily="2" charset="0"/>
              </a:rPr>
              <a:t>Initiation langue des signes</a:t>
            </a:r>
          </a:p>
          <a:p>
            <a:r>
              <a:rPr lang="fr-FR" sz="1200" dirty="0">
                <a:cs typeface="Roboto" pitchFamily="2" charset="0"/>
              </a:rPr>
              <a:t>(culturel)</a:t>
            </a:r>
          </a:p>
          <a:p>
            <a:endParaRPr lang="fr-FR" sz="1200" dirty="0">
              <a:cs typeface="Roboto" pitchFamily="2" charset="0"/>
            </a:endParaRPr>
          </a:p>
          <a:p>
            <a:r>
              <a:rPr lang="fr-FR" sz="1200" dirty="0">
                <a:cs typeface="Roboto" pitchFamily="2" charset="0"/>
              </a:rPr>
              <a:t>Accès libre</a:t>
            </a:r>
          </a:p>
          <a:p>
            <a:r>
              <a:rPr lang="fr-FR" sz="1200" dirty="0">
                <a:cs typeface="Roboto" pitchFamily="2" charset="0"/>
              </a:rPr>
              <a:t>Boîtes à jouer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Louis Braille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 9 AU 13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Le Seigneur des anneaux d’après J.R.R Tolkien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Création d’arbres en carton</a:t>
            </a:r>
            <a:endParaRPr lang="fr-FR" sz="1200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/>
              </a:rPr>
              <a:t> 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" pitchFamily="2" charset="0"/>
              </a:rPr>
              <a:t>Puissance 4 géant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Initiation théâtre</a:t>
            </a:r>
          </a:p>
          <a:p>
            <a:r>
              <a:rPr lang="fr-FR" dirty="0">
                <a:cs typeface="Roboto" pitchFamily="2" charset="0"/>
              </a:rPr>
              <a:t>(jeu d’expression)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Tic Tac Boum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Boîtes à jouer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aux échecs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de société)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 fontScale="85000" lnSpcReduction="20000"/>
          </a:bodyPr>
          <a:lstStyle/>
          <a:p>
            <a:r>
              <a:rPr lang="fr-FR" dirty="0">
                <a:cs typeface="Roboto" pitchFamily="2" charset="0"/>
              </a:rPr>
              <a:t>Relais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Confections en origami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Initiation football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Tournoi d’échecs</a:t>
            </a:r>
          </a:p>
          <a:p>
            <a:r>
              <a:rPr lang="fr-FR" dirty="0">
                <a:cs typeface="Roboto" pitchFamily="2" charset="0"/>
              </a:rPr>
              <a:t>(jeu de société)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Boîtes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Jeu de dames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de société)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 pitchFamily="2" charset="0"/>
              </a:rPr>
              <a:t>Initiation théâtre</a:t>
            </a:r>
          </a:p>
          <a:p>
            <a:r>
              <a:rPr lang="fr-FR" dirty="0">
                <a:cs typeface="Roboto" pitchFamily="2" charset="0"/>
              </a:rPr>
              <a:t>(jeu d’expression)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Confection de bracelets en perles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Boîtes à jouer</a:t>
            </a:r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Relais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Initiation football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Confection de masques de Venise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Confection de la Tour de Pise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Tiramisu (atelier culinaire)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Fabrication de pizzas carton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Statue musicale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(musical)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0014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81D35-2B5D-D184-1DB6-354EEFC139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2CBF43A-DB68-5127-5AAE-CC1ECA05BB7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cs typeface="Roboto" pitchFamily="2" charset="0"/>
              </a:rPr>
              <a:t>36 Délivrance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Marche en musique</a:t>
            </a:r>
          </a:p>
          <a:p>
            <a:r>
              <a:rPr lang="fr-FR" dirty="0">
                <a:cs typeface="Roboto" pitchFamily="2" charset="0"/>
              </a:rPr>
              <a:t>(culturel)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Initiation langue des signes</a:t>
            </a:r>
          </a:p>
          <a:p>
            <a:r>
              <a:rPr lang="fr-FR" dirty="0">
                <a:cs typeface="Roboto" pitchFamily="2" charset="0"/>
              </a:rPr>
              <a:t>(culturel)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Boîtes à jouer</a:t>
            </a:r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EB8C9406-A3E3-C03C-7E5A-E2C1057FA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Louis Braille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16 AU 20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0CCEAEF-380F-28BD-35DF-CC236B00A42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Le Seigneur des anneaux d’après J.R.R Tolkien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46ECFC9-A2EF-C1EA-7B67-56E5B83FE52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Parcours sportif</a:t>
            </a:r>
          </a:p>
          <a:p>
            <a:r>
              <a:rPr lang="fr-FR" sz="1200" dirty="0">
                <a:latin typeface="Roboto"/>
                <a:ea typeface="Roboto"/>
                <a:cs typeface="Roboto"/>
              </a:rPr>
              <a:t>(sportif)</a:t>
            </a:r>
          </a:p>
          <a:p>
            <a:endParaRPr lang="fr-FR" sz="1200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sz="1200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7E7B99A-5569-A7F6-78F4-090BA34F9CC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" pitchFamily="2" charset="0"/>
              </a:rPr>
              <a:t>Shi Fu Mi géant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Initiation basketball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Puissance 4</a:t>
            </a:r>
          </a:p>
          <a:p>
            <a:r>
              <a:rPr lang="fr-FR" dirty="0">
                <a:cs typeface="Roboto" pitchFamily="2" charset="0"/>
              </a:rPr>
              <a:t>(jeu de société)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Boîtes à jouer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9FCD8E8-1E7B-D9C9-757E-EC137402786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Peinture sur tableaux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A56579E-8E2A-1E72-E665-EE54FA1A7FC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" pitchFamily="2" charset="0"/>
              </a:rPr>
              <a:t>Initiation football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Jeu du miroir</a:t>
            </a:r>
          </a:p>
          <a:p>
            <a:r>
              <a:rPr lang="fr-FR" dirty="0">
                <a:cs typeface="Roboto" pitchFamily="2" charset="0"/>
              </a:rPr>
              <a:t>(jeu de concentration)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Balle américaine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Boîtes à jouer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67950C3C-BA34-C074-93F6-2262E04AF27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Atelier cordes à sauter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60E79A40-AF92-5529-49C5-D32D62C3DCB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cs typeface="Roboto" pitchFamily="2" charset="0"/>
              </a:rPr>
              <a:t>Initiation théâtre</a:t>
            </a:r>
          </a:p>
          <a:p>
            <a:r>
              <a:rPr lang="fr-FR" dirty="0">
                <a:cs typeface="Roboto" pitchFamily="2" charset="0"/>
              </a:rPr>
              <a:t>(jeu d’expression)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Initiation rythme musical</a:t>
            </a:r>
          </a:p>
          <a:p>
            <a:r>
              <a:rPr lang="fr-FR" dirty="0">
                <a:cs typeface="Roboto" pitchFamily="2" charset="0"/>
              </a:rPr>
              <a:t>(culturel)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Confection de bracelets brésiliens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Boîtes à jouer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F00100E5-E273-501A-AA09-DAC89F4E6EB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Parcours d’obstacles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Jeu de paume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Peinture à la Monet 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5103CE30-A90F-2177-817E-3D31A422D4D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 fontScale="85000" lnSpcReduction="2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Création de l’Arc de Triomphe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Confection de la  Tour Eiffel en carton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Poules, renards, vipères (jeu collectif)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9B00A772-8BF3-CA02-CCBA-FE73865F137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Quizz musical sur les bruitages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D633304A-BEB4-C888-0A27-866AAB2D6B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EA483693-6889-F46A-3216-02B3313F7B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75228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9D234-9C6F-56A6-EB57-C66ED8F976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21CF85-8BAD-5F27-2F64-3A0FD68688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cs typeface="Roboto" pitchFamily="2" charset="0"/>
              </a:rPr>
              <a:t>Le déménageur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Initiation athlétisme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Initiation langue des signes</a:t>
            </a:r>
          </a:p>
          <a:p>
            <a:r>
              <a:rPr lang="fr-FR" dirty="0">
                <a:cs typeface="Roboto" pitchFamily="2" charset="0"/>
              </a:rPr>
              <a:t>(culturel)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Boîtes à jouer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 pitchFamily="2" charset="0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50505326-D5A8-B4A0-C6FE-CC29BF950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Louis Braille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23 au 27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053028F-6D1B-E1CD-8E53-9ED12BAE2B4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Le Seigneur des anneaux d’après J.R.R Tolkien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3D745A8-03E0-7042-A934-43EEE838360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boxe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70FBB9D-7A3B-4C78-7E3E-4F72BE58483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cs typeface="Roboto" pitchFamily="2" charset="0"/>
              </a:rPr>
              <a:t>Baby foot géant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Quizz culture capitales</a:t>
            </a:r>
          </a:p>
          <a:p>
            <a:r>
              <a:rPr lang="fr-FR" dirty="0">
                <a:cs typeface="Roboto" pitchFamily="2" charset="0"/>
              </a:rPr>
              <a:t>(culturel)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Initiation cordes à sauter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Boîtes à jouer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9DAD7EB-E630-5124-1755-F489E71E892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Création de bijoux décoratifs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E67045EE-D8A6-E694-691C-415F0B7FC1C0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cs typeface="Roboto" pitchFamily="2" charset="0"/>
              </a:rPr>
              <a:t>Initiation tennis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Initiation basketball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Confection de lanternes en papier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Boîtes à jouer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460E5D39-DF15-3A3F-0644-D87F3ABCED5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tennis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9EB64817-B7B0-48B2-3F21-B3DDF47A62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 fontScale="92500"/>
          </a:bodyPr>
          <a:lstStyle/>
          <a:p>
            <a:r>
              <a:rPr lang="fr-FR" dirty="0">
                <a:cs typeface="Roboto" pitchFamily="2" charset="0"/>
              </a:rPr>
              <a:t>Initiation théâtre</a:t>
            </a:r>
          </a:p>
          <a:p>
            <a:r>
              <a:rPr lang="fr-FR" dirty="0">
                <a:cs typeface="Roboto" pitchFamily="2" charset="0"/>
              </a:rPr>
              <a:t>(jeu d’expression)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Dans la savane </a:t>
            </a:r>
          </a:p>
          <a:p>
            <a:r>
              <a:rPr lang="fr-FR" dirty="0">
                <a:cs typeface="Roboto" pitchFamily="2" charset="0"/>
              </a:rPr>
              <a:t>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Peinture sur la mer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Boîtes à jouer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19667260-8780-80BA-9B2E-D3A0A90444C1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Choco philo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Sur les stéréotypes et les discriminations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Lecture de contes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685520A-D331-BA20-6E77-4928E85215D6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 fontScale="85000" lnSpcReduction="20000"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Prépa  Chasse aux trésors 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de cohésion)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Confection d’un bâton de pluie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Initiation badminton (sportif)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58CB51E-E18C-D34B-9429-C69DC7481BB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théâtre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d’expression)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</a:t>
            </a:r>
          </a:p>
          <a:p>
            <a:r>
              <a:rPr lang="fr-FR" dirty="0">
                <a:cs typeface="Roboto" pitchFamily="2" charset="0"/>
              </a:rPr>
              <a:t>Zones animées</a:t>
            </a:r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BA7667D8-614C-AE3F-37DF-3D074DD9E9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624C5C2C-886C-FDE8-6AE5-1D8A5993C4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79701923"/>
      </p:ext>
    </p:extLst>
  </p:cSld>
  <p:clrMapOvr>
    <a:masterClrMapping/>
  </p:clrMapOvr>
</p:sld>
</file>

<file path=ppt/theme/theme1.xml><?xml version="1.0" encoding="utf-8"?>
<a:theme xmlns:a="http://schemas.openxmlformats.org/drawingml/2006/main" name="Programmes Hebdo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2.xml><?xml version="1.0" encoding="utf-8"?>
<a:theme xmlns:a="http://schemas.openxmlformats.org/drawingml/2006/main" name="Hebdo Periscolaire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3.xml><?xml version="1.0" encoding="utf-8"?>
<a:theme xmlns:a="http://schemas.openxmlformats.org/drawingml/2006/main" name="hebdo perisco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BCF9F87B7CC6418257B1E74FF6E462" ma:contentTypeVersion="18" ma:contentTypeDescription="Crée un document." ma:contentTypeScope="" ma:versionID="10f25c5b8938e1cf300f5e595dec3e27">
  <xsd:schema xmlns:xsd="http://www.w3.org/2001/XMLSchema" xmlns:xs="http://www.w3.org/2001/XMLSchema" xmlns:p="http://schemas.microsoft.com/office/2006/metadata/properties" xmlns:ns2="73fdfa78-348b-4177-aa5a-16ff7b86527f" xmlns:ns3="1096c4f5-75bd-4f2c-8809-f189bf3db242" targetNamespace="http://schemas.microsoft.com/office/2006/metadata/properties" ma:root="true" ma:fieldsID="ce533a0b9cce5e70f55e934c38dfbd87" ns2:_="" ns3:_="">
    <xsd:import namespace="73fdfa78-348b-4177-aa5a-16ff7b86527f"/>
    <xsd:import namespace="1096c4f5-75bd-4f2c-8809-f189bf3db2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fdfa78-348b-4177-aa5a-16ff7b8652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fbfdff8c-86ec-4aec-9071-316ec7f71b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96c4f5-75bd-4f2c-8809-f189bf3db24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8539287d-3700-4e53-806c-818617a27707}" ma:internalName="TaxCatchAll" ma:showField="CatchAllData" ma:web="1096c4f5-75bd-4f2c-8809-f189bf3db2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096c4f5-75bd-4f2c-8809-f189bf3db242">
      <UserInfo>
        <DisplayName/>
        <AccountId xsi:nil="true"/>
        <AccountType/>
      </UserInfo>
    </SharedWithUsers>
    <TaxCatchAll xmlns="1096c4f5-75bd-4f2c-8809-f189bf3db242" xsi:nil="true"/>
    <lcf76f155ced4ddcb4097134ff3c332f xmlns="73fdfa78-348b-4177-aa5a-16ff7b86527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A742A35-C12D-47E6-B281-A4B0C77F7D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fdfa78-348b-4177-aa5a-16ff7b86527f"/>
    <ds:schemaRef ds:uri="1096c4f5-75bd-4f2c-8809-f189bf3db2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890ED9-AAC3-4FE7-A8B0-E399310538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ACB0E3-CCCA-4B86-A16E-729EAE604BE7}">
  <ds:schemaRefs>
    <ds:schemaRef ds:uri="1096c4f5-75bd-4f2c-8809-f189bf3db242"/>
    <ds:schemaRef ds:uri="73fdfa78-348b-4177-aa5a-16ff7b86527f"/>
    <ds:schemaRef ds:uri="http://schemas.microsoft.com/office/2006/metadata/properties"/>
    <ds:schemaRef ds:uri="http://schemas.microsoft.com/office/infopath/2007/PartnerControls"/>
    <ds:schemaRef ds:uri="http://www.w3.org/2000/xmlns/"/>
    <ds:schemaRef ds:uri="http://www.w3.org/2001/XMLSchema-instan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Programme%205%20Mercredis%20</Template>
  <TotalTime>250</TotalTime>
  <Words>2714</Words>
  <Application>Microsoft Office PowerPoint</Application>
  <PresentationFormat>Format A4 (210 x 297 mm)</PresentationFormat>
  <Paragraphs>1064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Arial</vt:lpstr>
      <vt:lpstr>Roboto</vt:lpstr>
      <vt:lpstr>Roboto Bk</vt:lpstr>
      <vt:lpstr>The Bold Font</vt:lpstr>
      <vt:lpstr>Programmes Hebdo</vt:lpstr>
      <vt:lpstr>Hebdo Periscolaire </vt:lpstr>
      <vt:lpstr>hebdo perisco</vt:lpstr>
      <vt:lpstr>     Accueil de loisirs  Louis Braille MATERNELLE    Du 9 AU 13 MARS 2026 </vt:lpstr>
      <vt:lpstr>     Accueil de loisirs  Louis Braille MATERNELLE    Du 16 AU 20 MARS 2026 </vt:lpstr>
      <vt:lpstr>     Accueil de loisirs  Louis Braille MATERNELLE    Du 23 AU 27 MARS 2026</vt:lpstr>
      <vt:lpstr>     Accueil de loisirs  Louis Braille MATERNELLE    Du 30 MARS AU 3 AVRIL 2026</vt:lpstr>
      <vt:lpstr>     Accueil de loisirs  Louis Braille MATERNELLE    Du 6 AU 10 AVRIL 2026</vt:lpstr>
      <vt:lpstr>     Accueil de loisirs  Louis Braille maternelle    Du 13 au 17 avril 2026</vt:lpstr>
      <vt:lpstr>     Accueil de loisirs  Louis Braille    Du  9 AU 13 MARS 2026</vt:lpstr>
      <vt:lpstr>     Accueil de loisirs  Louis Braille    Du 16 AU 20 MARS 2026</vt:lpstr>
      <vt:lpstr>     Accueil de loisirs  Louis Braille    Du 23 au 27 mars 2026</vt:lpstr>
      <vt:lpstr>     Accueil de loisirs  Louis Braille    Du 30 mars au 3 avril 2026 </vt:lpstr>
      <vt:lpstr>     Accueil de loisirs  Louis Braille    Du 6 au 10 avril 2026</vt:lpstr>
      <vt:lpstr>     Accueil de loisirs  Louis Braille    Du 13 au 17 avril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Méghann FOUERE</dc:creator>
  <cp:lastModifiedBy>Mélanie DEL VECCHIO</cp:lastModifiedBy>
  <cp:revision>6</cp:revision>
  <cp:lastPrinted>2022-09-28T09:19:15Z</cp:lastPrinted>
  <dcterms:created xsi:type="dcterms:W3CDTF">2017-10-10T15:02:29Z</dcterms:created>
  <dcterms:modified xsi:type="dcterms:W3CDTF">2026-03-05T09:28:46Z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0x010100D9BCF9F87B7CC6418257B1E74FF6E462</vt:lpwstr>
  </property>
  <property fmtid="{D5CDD505-2E9C-101B-9397-08002B2CF9AE}" pid="3" name="Order">
    <vt:r8>342600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lien hyper texte">
    <vt:lpwstr>, </vt:lpwstr>
  </property>
  <property fmtid="{D5CDD505-2E9C-101B-9397-08002B2CF9AE}" pid="11" name="MediaServiceImageTags">
    <vt:lpwstr/>
  </property>
</Properties>
</file>